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1" r:id="rId2"/>
    <p:sldId id="535" r:id="rId3"/>
    <p:sldId id="545" r:id="rId4"/>
    <p:sldId id="536" r:id="rId5"/>
    <p:sldId id="550" r:id="rId6"/>
    <p:sldId id="552" r:id="rId7"/>
    <p:sldId id="537" r:id="rId8"/>
    <p:sldId id="538" r:id="rId9"/>
    <p:sldId id="551" r:id="rId10"/>
    <p:sldId id="546" r:id="rId11"/>
    <p:sldId id="547" r:id="rId12"/>
    <p:sldId id="549" r:id="rId13"/>
    <p:sldId id="548" r:id="rId14"/>
  </p:sldIdLst>
  <p:sldSz cx="21607463" cy="12152313"/>
  <p:notesSz cx="6858000" cy="9144000"/>
  <p:defaultTextStyle>
    <a:defPPr>
      <a:defRPr lang="fr-FR"/>
    </a:defPPr>
    <a:lvl1pPr algn="l" defTabSz="1076006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1076006" indent="-618941" algn="l" defTabSz="1076006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2155185" indent="-1241059" algn="l" defTabSz="1076006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3235951" indent="-1864761" algn="l" defTabSz="1076006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4313546" indent="-2485287" algn="l" defTabSz="1076006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5323" algn="l" defTabSz="914130" rtl="0" eaLnBrk="1" latinLnBrk="0" hangingPunct="1"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2387" algn="l" defTabSz="914130" rtl="0" eaLnBrk="1" latinLnBrk="0" hangingPunct="1"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199451" algn="l" defTabSz="914130" rtl="0" eaLnBrk="1" latinLnBrk="0" hangingPunct="1"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6515" algn="l" defTabSz="914130" rtl="0" eaLnBrk="1" latinLnBrk="0" hangingPunct="1">
      <a:defRPr sz="5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FD"/>
    <a:srgbClr val="3550FE"/>
    <a:srgbClr val="C30000"/>
    <a:srgbClr val="29ABE2"/>
    <a:srgbClr val="0076FF"/>
    <a:srgbClr val="0049FF"/>
    <a:srgbClr val="E346FF"/>
    <a:srgbClr val="AE40FF"/>
    <a:srgbClr val="87D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4262" autoAdjust="0"/>
  </p:normalViewPr>
  <p:slideViewPr>
    <p:cSldViewPr snapToGrid="0" snapToObjects="1">
      <p:cViewPr varScale="1">
        <p:scale>
          <a:sx n="55" d="100"/>
          <a:sy n="55" d="100"/>
        </p:scale>
        <p:origin x="1110" y="78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翔" userId="5407c88e3235b4bd" providerId="LiveId" clId="{78728B1F-DF4D-4D0D-8C44-0E63C6F3EA11}"/>
    <pc:docChg chg="custSel modSld">
      <pc:chgData name="陈翔" userId="5407c88e3235b4bd" providerId="LiveId" clId="{78728B1F-DF4D-4D0D-8C44-0E63C6F3EA11}" dt="2025-03-14T09:10:15.897" v="5" actId="1076"/>
      <pc:docMkLst>
        <pc:docMk/>
      </pc:docMkLst>
      <pc:sldChg chg="addSp delSp modSp mod">
        <pc:chgData name="陈翔" userId="5407c88e3235b4bd" providerId="LiveId" clId="{78728B1F-DF4D-4D0D-8C44-0E63C6F3EA11}" dt="2025-03-14T09:10:15.897" v="5" actId="1076"/>
        <pc:sldMkLst>
          <pc:docMk/>
          <pc:sldMk cId="1780790385" sldId="548"/>
        </pc:sldMkLst>
        <pc:spChg chg="del">
          <ac:chgData name="陈翔" userId="5407c88e3235b4bd" providerId="LiveId" clId="{78728B1F-DF4D-4D0D-8C44-0E63C6F3EA11}" dt="2025-03-14T09:10:08.101" v="2" actId="478"/>
          <ac:spMkLst>
            <pc:docMk/>
            <pc:sldMk cId="1780790385" sldId="548"/>
            <ac:spMk id="12" creationId="{42DFBD50-C1C4-FD45-B4EC-7E6347DF3133}"/>
          </ac:spMkLst>
        </pc:spChg>
        <pc:picChg chg="add mod">
          <ac:chgData name="陈翔" userId="5407c88e3235b4bd" providerId="LiveId" clId="{78728B1F-DF4D-4D0D-8C44-0E63C6F3EA11}" dt="2025-03-14T09:10:15.897" v="5" actId="1076"/>
          <ac:picMkLst>
            <pc:docMk/>
            <pc:sldMk cId="1780790385" sldId="548"/>
            <ac:picMk id="4" creationId="{4E5FC448-3C59-4F83-8794-67F8EF13C8EB}"/>
          </ac:picMkLst>
        </pc:picChg>
        <pc:picChg chg="del">
          <ac:chgData name="陈翔" userId="5407c88e3235b4bd" providerId="LiveId" clId="{78728B1F-DF4D-4D0D-8C44-0E63C6F3EA11}" dt="2025-03-14T09:10:04.203" v="0" actId="478"/>
          <ac:picMkLst>
            <pc:docMk/>
            <pc:sldMk cId="1780790385" sldId="548"/>
            <ac:picMk id="9" creationId="{2685B39E-FAF2-4D34-B44F-14AE6BB690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C07EC9EE-03D4-4BE9-81E3-3F253B1DAEA7}" type="datetimeFigureOut">
              <a:rPr lang="fr-FR" altLang="en-US"/>
              <a:pPr/>
              <a:t>14/03/2025</a:t>
            </a:fld>
            <a:endParaRPr lang="fr-FR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3D5F0BC-1F8E-4FCD-8309-E4D3E5DDF4E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328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2F98F35-A692-442E-98A5-AD134C0C9163}" type="datetimeFigureOut">
              <a:rPr lang="fr-FR" altLang="en-US"/>
              <a:pPr/>
              <a:t>14/03/2025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dirty="0"/>
              <a:t>Cliquez pour modifier les styles du texte du masque</a:t>
            </a:r>
          </a:p>
          <a:p>
            <a:pPr lvl="0"/>
            <a:r>
              <a:rPr lang="fr-CH" altLang="en-US" dirty="0"/>
              <a:t>	Deuxième niveau</a:t>
            </a:r>
          </a:p>
          <a:p>
            <a:pPr lvl="2"/>
            <a:r>
              <a:rPr lang="fr-CH" altLang="en-US" dirty="0"/>
              <a:t>Troisième niveau</a:t>
            </a:r>
          </a:p>
          <a:p>
            <a:pPr lvl="3"/>
            <a:r>
              <a:rPr lang="fr-CH" altLang="en-US" dirty="0"/>
              <a:t>Quatrième niveau</a:t>
            </a:r>
          </a:p>
          <a:p>
            <a:pPr lvl="4"/>
            <a:r>
              <a:rPr lang="fr-CH" altLang="en-US" dirty="0"/>
              <a:t>Cinquième niveau</a:t>
            </a:r>
            <a:endParaRPr lang="fr-FR" alt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5CF4D4B0-780D-41F9-9370-45CE228C2F3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505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6006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6006" algn="l" defTabSz="1076006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5185" algn="l" defTabSz="1076006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35951" algn="l" defTabSz="1076006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3546" algn="l" defTabSz="1076006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398563" algn="l" defTabSz="107971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78278" algn="l" defTabSz="107971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57989" algn="l" defTabSz="107971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37704" algn="l" defTabSz="107971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1352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4672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92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5725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968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nanohub.org</a:t>
            </a:r>
            <a:r>
              <a:rPr lang="fr-FR" dirty="0"/>
              <a:t>/</a:t>
            </a:r>
            <a:r>
              <a:rPr lang="fr-FR" dirty="0" err="1"/>
              <a:t>resources</a:t>
            </a:r>
            <a:r>
              <a:rPr lang="fr-FR" dirty="0"/>
              <a:t>/25355/</a:t>
            </a:r>
            <a:r>
              <a:rPr lang="fr-FR" dirty="0" err="1"/>
              <a:t>download</a:t>
            </a:r>
            <a:r>
              <a:rPr lang="fr-FR" dirty="0"/>
              <a:t>/2016.04.13-ECE695Q-L44.pdf</a:t>
            </a:r>
          </a:p>
          <a:p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=ySpo5e2r63k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7855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nanohub.org</a:t>
            </a:r>
            <a:r>
              <a:rPr lang="fr-FR" dirty="0"/>
              <a:t>/</a:t>
            </a:r>
            <a:r>
              <a:rPr lang="fr-FR" dirty="0" err="1"/>
              <a:t>resources</a:t>
            </a:r>
            <a:r>
              <a:rPr lang="fr-FR" dirty="0"/>
              <a:t>/25355/</a:t>
            </a:r>
            <a:r>
              <a:rPr lang="fr-FR" dirty="0" err="1"/>
              <a:t>download</a:t>
            </a:r>
            <a:r>
              <a:rPr lang="fr-FR" dirty="0"/>
              <a:t>/2016.04.13-ECE695Q-L44.pdf</a:t>
            </a:r>
          </a:p>
          <a:p>
            <a:r>
              <a:rPr lang="fr-FR" dirty="0"/>
              <a:t>https://</a:t>
            </a:r>
            <a:r>
              <a:rPr lang="fr-FR" dirty="0" err="1"/>
              <a:t>www.youtube.com</a:t>
            </a:r>
            <a:r>
              <a:rPr lang="fr-FR" dirty="0"/>
              <a:t>/</a:t>
            </a:r>
            <a:r>
              <a:rPr lang="fr-FR" dirty="0" err="1"/>
              <a:t>watch?v</a:t>
            </a:r>
            <a:r>
              <a:rPr lang="fr-FR" dirty="0"/>
              <a:t>=ySpo5e2r63k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7311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395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4D4B0-780D-41F9-9370-45CE228C2F35}" type="slidenum">
              <a:rPr lang="fr-FR" altLang="en-US" smtClean="0"/>
              <a:pPr/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854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8" descr="epfl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579566"/>
            <a:ext cx="2112964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60"/>
            <a:ext cx="18624734" cy="1086925"/>
          </a:xfrm>
          <a:prstGeom prst="rect">
            <a:avLst/>
          </a:prstGeom>
        </p:spPr>
        <p:txBody>
          <a:bodyPr vert="horz" lIns="91392" tIns="45697" rIns="91392" bIns="45697"/>
          <a:lstStyle>
            <a:lvl1pPr>
              <a:defRPr lang="en-US" sz="64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802" y="7992178"/>
            <a:ext cx="13092127" cy="906462"/>
          </a:xfrm>
          <a:prstGeom prst="rect">
            <a:avLst/>
          </a:prstGeom>
        </p:spPr>
        <p:txBody>
          <a:bodyPr vert="horz" lIns="91392" tIns="45697" rIns="91392" bIns="45697"/>
          <a:lstStyle>
            <a:lvl1pPr marL="685447" indent="-685447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50" y="8898640"/>
            <a:ext cx="13091675" cy="830015"/>
          </a:xfrm>
          <a:prstGeom prst="rect">
            <a:avLst/>
          </a:prstGeom>
        </p:spPr>
        <p:txBody>
          <a:bodyPr vert="horz" lIns="91392" tIns="45697" rIns="91392" bIns="45697"/>
          <a:lstStyle>
            <a:lvl1pPr marL="685447" indent="-685447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98101" y="577852"/>
            <a:ext cx="10461624" cy="7413625"/>
          </a:xfrm>
          <a:prstGeom prst="rect">
            <a:avLst/>
          </a:prstGeom>
        </p:spPr>
        <p:txBody>
          <a:bodyPr vert="horz" lIns="91400" tIns="45701" rIns="91400" bIns="45701"/>
          <a:lstStyle>
            <a:lvl1pPr marL="217396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3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41" y="11296651"/>
            <a:ext cx="1238250" cy="566738"/>
          </a:xfrm>
          <a:prstGeom prst="rect">
            <a:avLst/>
          </a:prstGeom>
          <a:noFill/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endParaRPr lang="fr-FR" sz="1800" dirty="0">
              <a:solidFill>
                <a:schemeClr val="bg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3708064" y="11253790"/>
            <a:ext cx="7154862" cy="566738"/>
          </a:xfrm>
          <a:prstGeom prst="rect">
            <a:avLst/>
          </a:prstGeom>
          <a:noFill/>
          <a:ln>
            <a:noFill/>
          </a:ln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r>
              <a:rPr lang="fr-CH" sz="1800" b="1" dirty="0">
                <a:solidFill>
                  <a:srgbClr val="595959"/>
                </a:solidFill>
                <a:latin typeface="Arial Narrow"/>
                <a:cs typeface="Arial Narrow"/>
              </a:rPr>
              <a:t>Micro and </a:t>
            </a:r>
            <a:r>
              <a:rPr lang="fr-CH" sz="1800" b="1" dirty="0" err="1">
                <a:solidFill>
                  <a:srgbClr val="595959"/>
                </a:solidFill>
                <a:latin typeface="Arial Narrow"/>
                <a:cs typeface="Arial Narrow"/>
              </a:rPr>
              <a:t>Nanofabrication</a:t>
            </a:r>
            <a:endParaRPr lang="fr-FR" sz="1800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3" cy="225426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31" y="323224"/>
            <a:ext cx="18298949" cy="1473370"/>
          </a:xfrm>
          <a:prstGeom prst="rect">
            <a:avLst/>
          </a:prstGeom>
        </p:spPr>
        <p:txBody>
          <a:bodyPr lIns="215942" tIns="107970" rIns="215942" bIns="107970"/>
          <a:lstStyle>
            <a:lvl1pPr>
              <a:spcAft>
                <a:spcPts val="2833"/>
              </a:spcAft>
              <a:defRPr sz="60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E1742D7-8734-A94F-BD4C-BCCBFBBC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4679" y="230252"/>
            <a:ext cx="2982009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31" y="323224"/>
            <a:ext cx="18298949" cy="1442680"/>
          </a:xfrm>
          <a:prstGeom prst="rect">
            <a:avLst/>
          </a:prstGeom>
        </p:spPr>
        <p:txBody>
          <a:bodyPr lIns="215942" tIns="107970" rIns="215942" bIns="107970"/>
          <a:lstStyle>
            <a:lvl1pPr>
              <a:defRPr sz="60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3708064" y="11253790"/>
            <a:ext cx="7154862" cy="566738"/>
          </a:xfrm>
          <a:prstGeom prst="rect">
            <a:avLst/>
          </a:prstGeom>
          <a:noFill/>
          <a:ln>
            <a:noFill/>
          </a:ln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r>
              <a:rPr lang="fr-CH" sz="1800" b="1" dirty="0">
                <a:solidFill>
                  <a:srgbClr val="595959"/>
                </a:solidFill>
                <a:latin typeface="Arial Narrow"/>
                <a:cs typeface="Arial Narrow"/>
              </a:rPr>
              <a:t>Micro and </a:t>
            </a:r>
            <a:r>
              <a:rPr lang="fr-CH" sz="1800" b="1" dirty="0" err="1">
                <a:solidFill>
                  <a:srgbClr val="595959"/>
                </a:solidFill>
                <a:latin typeface="Arial Narrow"/>
                <a:cs typeface="Arial Narrow"/>
              </a:rPr>
              <a:t>Nanofabrication</a:t>
            </a:r>
            <a:endParaRPr lang="fr-FR" sz="1800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4C18F37-CD58-0C4B-95BA-B5832D9AC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4679" y="230252"/>
            <a:ext cx="2982009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3" cy="225426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50" y="2347946"/>
            <a:ext cx="19965084" cy="8601481"/>
          </a:xfrm>
          <a:prstGeom prst="rect">
            <a:avLst/>
          </a:prstGeom>
        </p:spPr>
        <p:txBody>
          <a:bodyPr lIns="0" tIns="0" rIns="0" bIns="0"/>
          <a:lstStyle>
            <a:lvl1pPr marL="1079711" indent="-56961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0849" indent="-56961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759660" indent="-496593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0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7609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31" y="323224"/>
            <a:ext cx="18298949" cy="1473370"/>
          </a:xfrm>
          <a:prstGeom prst="rect">
            <a:avLst/>
          </a:prstGeom>
        </p:spPr>
        <p:txBody>
          <a:bodyPr lIns="215942" tIns="107970" rIns="215942" bIns="107970"/>
          <a:lstStyle>
            <a:lvl1pPr>
              <a:spcAft>
                <a:spcPts val="2833"/>
              </a:spcAft>
              <a:defRPr sz="60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1" name="Espace réservé du titre 1"/>
          <p:cNvSpPr txBox="1">
            <a:spLocks/>
          </p:cNvSpPr>
          <p:nvPr userDrawn="1"/>
        </p:nvSpPr>
        <p:spPr bwMode="auto">
          <a:xfrm>
            <a:off x="13708064" y="11253790"/>
            <a:ext cx="7154862" cy="566738"/>
          </a:xfrm>
          <a:prstGeom prst="rect">
            <a:avLst/>
          </a:prstGeom>
          <a:noFill/>
          <a:ln>
            <a:noFill/>
          </a:ln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r>
              <a:rPr lang="fr-CH" sz="1800" b="1" dirty="0">
                <a:solidFill>
                  <a:srgbClr val="595959"/>
                </a:solidFill>
                <a:latin typeface="Arial Narrow"/>
                <a:cs typeface="Arial Narrow"/>
              </a:rPr>
              <a:t>Micro and </a:t>
            </a:r>
            <a:r>
              <a:rPr lang="fr-CH" sz="1800" b="1" dirty="0" err="1">
                <a:solidFill>
                  <a:srgbClr val="595959"/>
                </a:solidFill>
                <a:latin typeface="Arial Narrow"/>
                <a:cs typeface="Arial Narrow"/>
              </a:rPr>
              <a:t>Nanofabrication</a:t>
            </a:r>
            <a:endParaRPr lang="fr-FR" sz="1800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97D09DA-512C-304D-8BB4-034BB7459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4679" y="230252"/>
            <a:ext cx="2982009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3" cy="225426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797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2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7" y="2347950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79711" indent="-56961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0849" indent="-56961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263" indent="-56961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4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9" y="2347950"/>
            <a:ext cx="9914399" cy="8545039"/>
          </a:xfrm>
          <a:prstGeom prst="rect">
            <a:avLst/>
          </a:prstGeom>
        </p:spPr>
        <p:txBody>
          <a:bodyPr lIns="0" tIns="0" rIns="0" bIns="0"/>
          <a:lstStyle>
            <a:lvl1pPr marL="1079711" indent="-56961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0849" indent="-56961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263" indent="-56961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4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31" y="323224"/>
            <a:ext cx="18298949" cy="1473370"/>
          </a:xfrm>
          <a:prstGeom prst="rect">
            <a:avLst/>
          </a:prstGeom>
        </p:spPr>
        <p:txBody>
          <a:bodyPr lIns="215942" tIns="107970" rIns="215942" bIns="107970"/>
          <a:lstStyle>
            <a:lvl1pPr>
              <a:spcAft>
                <a:spcPts val="2833"/>
              </a:spcAft>
              <a:defRPr sz="60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3" name="Espace réservé du titre 1"/>
          <p:cNvSpPr txBox="1">
            <a:spLocks/>
          </p:cNvSpPr>
          <p:nvPr userDrawn="1"/>
        </p:nvSpPr>
        <p:spPr bwMode="auto">
          <a:xfrm>
            <a:off x="13708064" y="11253790"/>
            <a:ext cx="7154862" cy="566738"/>
          </a:xfrm>
          <a:prstGeom prst="rect">
            <a:avLst/>
          </a:prstGeom>
          <a:noFill/>
          <a:ln>
            <a:noFill/>
          </a:ln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r>
              <a:rPr lang="fr-CH" sz="1800" b="1" dirty="0">
                <a:solidFill>
                  <a:srgbClr val="595959"/>
                </a:solidFill>
                <a:latin typeface="Arial Narrow"/>
                <a:cs typeface="Arial Narrow"/>
              </a:rPr>
              <a:t>Micro and </a:t>
            </a:r>
            <a:r>
              <a:rPr lang="fr-CH" sz="1800" b="1" dirty="0" err="1">
                <a:solidFill>
                  <a:srgbClr val="595959"/>
                </a:solidFill>
                <a:latin typeface="Arial Narrow"/>
                <a:cs typeface="Arial Narrow"/>
              </a:rPr>
              <a:t>Nanofabrication</a:t>
            </a:r>
            <a:endParaRPr lang="fr-FR" sz="1800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C710016-3859-ED42-8667-6C7B4CDDE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4679" y="230252"/>
            <a:ext cx="2982009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3708064" y="11253790"/>
            <a:ext cx="7154862" cy="566738"/>
          </a:xfrm>
          <a:prstGeom prst="rect">
            <a:avLst/>
          </a:prstGeom>
          <a:noFill/>
          <a:ln>
            <a:noFill/>
          </a:ln>
        </p:spPr>
        <p:txBody>
          <a:bodyPr lIns="215942" tIns="107970" rIns="215942" bIns="10797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1079711" eaLnBrk="1" hangingPunct="1">
              <a:defRPr/>
            </a:pPr>
            <a:r>
              <a:rPr lang="fr-CH" sz="1800" b="1" dirty="0">
                <a:solidFill>
                  <a:srgbClr val="595959"/>
                </a:solidFill>
                <a:latin typeface="Arial Narrow"/>
                <a:cs typeface="Arial Narrow"/>
              </a:rPr>
              <a:t>Micro and </a:t>
            </a:r>
            <a:r>
              <a:rPr lang="fr-CH" sz="1800" b="1" dirty="0" err="1">
                <a:solidFill>
                  <a:srgbClr val="595959"/>
                </a:solidFill>
                <a:latin typeface="Arial Narrow"/>
                <a:cs typeface="Arial Narrow"/>
              </a:rPr>
              <a:t>Nanofabrication</a:t>
            </a:r>
            <a:endParaRPr lang="fr-FR" sz="1800" dirty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F2D484D-3897-B949-91E5-E12A8D5D5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04679" y="230252"/>
            <a:ext cx="2982009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4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2" r:id="rId7"/>
  </p:sldLayoutIdLst>
  <p:txStyles>
    <p:titleStyle>
      <a:lvl1pPr algn="l" defTabSz="1076006" rtl="0" eaLnBrk="0" fontAlgn="base" hangingPunct="0">
        <a:spcBef>
          <a:spcPct val="0"/>
        </a:spcBef>
        <a:spcAft>
          <a:spcPct val="0"/>
        </a:spcAft>
        <a:defRPr sz="64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6006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6006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6006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6006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79711" algn="l" defTabSz="1079711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</a:defRPr>
      </a:lvl6pPr>
      <a:lvl7pPr marL="2159426" algn="l" defTabSz="1079711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</a:defRPr>
      </a:lvl7pPr>
      <a:lvl8pPr marL="3239137" algn="l" defTabSz="1079711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</a:defRPr>
      </a:lvl8pPr>
      <a:lvl9pPr marL="4318852" algn="l" defTabSz="1079711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6006" indent="-858584" algn="l" defTabSz="1076006" rtl="0" eaLnBrk="0" fontAlgn="base" hangingPunct="0">
        <a:spcBef>
          <a:spcPts val="1414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46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07678" indent="-858584" algn="l" defTabSz="1076006" rtl="0" eaLnBrk="0" fontAlgn="base" hangingPunct="0">
        <a:spcBef>
          <a:spcPts val="1414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29845" indent="-858584" algn="l" defTabSz="1076006" rtl="0" eaLnBrk="0" fontAlgn="base" hangingPunct="0">
        <a:spcBef>
          <a:spcPts val="1414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2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096466" indent="-858584" algn="l" defTabSz="1076006" rtl="0" eaLnBrk="0" fontAlgn="base" hangingPunct="0">
        <a:spcBef>
          <a:spcPts val="1414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59931" indent="-858584" algn="l" defTabSz="1076006" rtl="0" eaLnBrk="0" fontAlgn="base" hangingPunct="0">
        <a:spcBef>
          <a:spcPts val="1414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38420" indent="-539855" algn="l" defTabSz="107971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18133" indent="-539855" algn="l" defTabSz="107971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097846" indent="-539855" algn="l" defTabSz="107971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177559" indent="-539855" algn="l" defTabSz="107971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711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426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137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852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398563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478278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557989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637704" algn="l" defTabSz="107971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ySpo5e2r63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1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neDrive\Documents\PhD\MOOC\Bimorph\SEM images\sem_color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6"/>
          <a:stretch/>
        </p:blipFill>
        <p:spPr bwMode="auto">
          <a:xfrm>
            <a:off x="8201890" y="481446"/>
            <a:ext cx="12295490" cy="85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17355" y="6171070"/>
            <a:ext cx="8108079" cy="90646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0836" indent="-680836"/>
            <a:r>
              <a:rPr lang="en-US" altLang="en-US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MICRO-373 Advanced microfabrication </a:t>
            </a:r>
            <a:r>
              <a:rPr lang="en-US" altLang="en-US" dirty="0" err="1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practicals</a:t>
            </a:r>
            <a:endParaRPr lang="en-US" altLang="en-US" dirty="0">
              <a:solidFill>
                <a:srgbClr val="FF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243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417355" y="8488714"/>
            <a:ext cx="17399589" cy="271333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0836" indent="-680836"/>
            <a:r>
              <a:rPr lang="en-US" altLang="en-US" b="1" dirty="0">
                <a:latin typeface="Arial Narrow" pitchFamily="34" charset="0"/>
                <a:ea typeface="ＭＳ Ｐゴシック" pitchFamily="34" charset="-128"/>
              </a:rPr>
              <a:t>Spring semester – 202</a:t>
            </a:r>
            <a:r>
              <a:rPr lang="en-GB" altLang="en-US" b="1" dirty="0">
                <a:latin typeface="Arial Narrow" pitchFamily="34" charset="0"/>
                <a:ea typeface="ＭＳ Ｐゴシック" pitchFamily="34" charset="-128"/>
              </a:rPr>
              <a:t>5</a:t>
            </a:r>
            <a:endParaRPr lang="fr-CH" altLang="en-US" b="1" dirty="0">
              <a:latin typeface="Arial Narrow" pitchFamily="34" charset="0"/>
              <a:ea typeface="ＭＳ Ｐゴシック" pitchFamily="34" charset="-128"/>
            </a:endParaRPr>
          </a:p>
          <a:p>
            <a:pPr marL="680836" indent="-680836"/>
            <a:r>
              <a:rPr lang="en-US" altLang="en-US" b="1" dirty="0">
                <a:latin typeface="Arial Narrow" pitchFamily="34" charset="0"/>
                <a:ea typeface="ＭＳ Ｐゴシック" pitchFamily="34" charset="-128"/>
              </a:rPr>
              <a:t>Mask Design Session </a:t>
            </a:r>
            <a:r>
              <a:rPr lang="mr-IN" altLang="en-US" b="1" dirty="0">
                <a:latin typeface="Arial Narrow" pitchFamily="34" charset="0"/>
                <a:ea typeface="ＭＳ Ｐゴシック" pitchFamily="34" charset="-128"/>
              </a:rPr>
              <a:t>–</a:t>
            </a:r>
            <a:r>
              <a:rPr lang="en-US" altLang="en-US" b="1" dirty="0">
                <a:latin typeface="Arial Narrow" pitchFamily="34" charset="0"/>
                <a:ea typeface="ＭＳ Ｐゴシック" pitchFamily="34" charset="-128"/>
              </a:rPr>
              <a:t> Friday 14.03.2025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452C0AB-A3E8-9F43-AEC9-888607B4C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4184" y="9845381"/>
            <a:ext cx="4175924" cy="1807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2F6CEB-4BD9-E94F-80A8-2679F2D1226D}"/>
              </a:ext>
            </a:extLst>
          </p:cNvPr>
          <p:cNvSpPr/>
          <p:nvPr/>
        </p:nvSpPr>
        <p:spPr>
          <a:xfrm>
            <a:off x="1829659" y="887534"/>
            <a:ext cx="7010400" cy="39997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828" y="1363411"/>
            <a:ext cx="5734062" cy="2480159"/>
          </a:xfrm>
        </p:spPr>
        <p:txBody>
          <a:bodyPr/>
          <a:lstStyle/>
          <a:p>
            <a:pPr defTabSz="1078944">
              <a:defRPr/>
            </a:pPr>
            <a:r>
              <a:rPr lang="en-US" dirty="0">
                <a:solidFill>
                  <a:schemeClr val="bg1"/>
                </a:solidFill>
              </a:rPr>
              <a:t>Thermal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microactuator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Mask Design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1"/>
    </mc:Choice>
    <mc:Fallback xmlns="">
      <p:transition xmlns:p14="http://schemas.microsoft.com/office/powerpoint/2010/main" spd="slow" advTm="72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3392CC-DD51-6846-AF58-06EA1F8B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err="1"/>
              <a:t>Adjust</a:t>
            </a:r>
            <a:r>
              <a:rPr lang="fr-FR" sz="4000" dirty="0"/>
              <a:t> </a:t>
            </a:r>
            <a:r>
              <a:rPr lang="fr-FR" sz="4000" dirty="0" err="1"/>
              <a:t>your</a:t>
            </a:r>
            <a:r>
              <a:rPr lang="fr-FR" sz="4000" dirty="0"/>
              <a:t> computations </a:t>
            </a:r>
            <a:r>
              <a:rPr lang="fr-FR" sz="4000" dirty="0" err="1"/>
              <a:t>so</a:t>
            </a:r>
            <a:r>
              <a:rPr lang="fr-FR" sz="4000" dirty="0"/>
              <a:t> </a:t>
            </a:r>
            <a:r>
              <a:rPr lang="fr-FR" sz="4000" dirty="0" err="1"/>
              <a:t>that</a:t>
            </a:r>
            <a:r>
              <a:rPr lang="fr-FR" sz="4000" dirty="0"/>
              <a:t> </a:t>
            </a:r>
            <a:r>
              <a:rPr lang="fr-FR" sz="4000" dirty="0" err="1"/>
              <a:t>your</a:t>
            </a:r>
            <a:r>
              <a:rPr lang="fr-FR" sz="4000" dirty="0"/>
              <a:t> formulas match the </a:t>
            </a:r>
            <a:r>
              <a:rPr lang="fr-FR" sz="4000" dirty="0" err="1"/>
              <a:t>resonance</a:t>
            </a:r>
            <a:r>
              <a:rPr lang="fr-FR" sz="4000" dirty="0"/>
              <a:t> </a:t>
            </a:r>
            <a:r>
              <a:rPr lang="fr-FR" sz="4000" dirty="0" err="1"/>
              <a:t>frequencies</a:t>
            </a:r>
            <a:r>
              <a:rPr lang="fr-FR" sz="4000" dirty="0"/>
              <a:t> of the </a:t>
            </a:r>
            <a:r>
              <a:rPr lang="fr-FR" sz="4000" dirty="0" err="1"/>
              <a:t>beams</a:t>
            </a:r>
            <a:r>
              <a:rPr lang="fr-FR" sz="4000" dirty="0"/>
              <a:t> 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  <a:p>
            <a:r>
              <a:rPr lang="fr-FR" sz="4000" dirty="0" err="1"/>
              <a:t>Compute</a:t>
            </a:r>
            <a:r>
              <a:rPr lang="fr-FR" sz="4000" dirty="0"/>
              <a:t> </a:t>
            </a:r>
            <a:r>
              <a:rPr lang="fr-FR" sz="4000" dirty="0" err="1"/>
              <a:t>what</a:t>
            </a:r>
            <a:r>
              <a:rPr lang="fr-FR" sz="4000" dirty="0"/>
              <a:t> the </a:t>
            </a:r>
            <a:r>
              <a:rPr lang="fr-FR" sz="4000" dirty="0" err="1"/>
              <a:t>resonance</a:t>
            </a:r>
            <a:r>
              <a:rPr lang="fr-FR" sz="4000" dirty="0"/>
              <a:t> </a:t>
            </a:r>
            <a:r>
              <a:rPr lang="fr-FR" sz="4000" dirty="0" err="1"/>
              <a:t>frequency</a:t>
            </a:r>
            <a:r>
              <a:rPr lang="fr-FR" sz="4000" dirty="0"/>
              <a:t> of </a:t>
            </a:r>
            <a:r>
              <a:rPr lang="fr-FR" sz="4000" dirty="0" err="1"/>
              <a:t>your</a:t>
            </a:r>
            <a:r>
              <a:rPr lang="fr-FR" sz="4000" dirty="0"/>
              <a:t> </a:t>
            </a:r>
            <a:r>
              <a:rPr lang="fr-FR" sz="4000" dirty="0" err="1"/>
              <a:t>modified</a:t>
            </a:r>
            <a:r>
              <a:rPr lang="fr-FR" sz="4000" dirty="0"/>
              <a:t> 2b cantilever </a:t>
            </a:r>
            <a:r>
              <a:rPr lang="fr-FR" sz="4000" dirty="0" err="1"/>
              <a:t>should</a:t>
            </a:r>
            <a:r>
              <a:rPr lang="fr-FR" sz="4000" dirty="0"/>
              <a:t> </a:t>
            </a:r>
            <a:r>
              <a:rPr lang="fr-FR" sz="4000" dirty="0" err="1"/>
              <a:t>be</a:t>
            </a:r>
            <a:endParaRPr lang="fr-FR" sz="4000" dirty="0"/>
          </a:p>
          <a:p>
            <a:r>
              <a:rPr lang="fr-FR" sz="4000" dirty="0"/>
              <a:t>Figure out a </a:t>
            </a:r>
            <a:r>
              <a:rPr lang="fr-FR" sz="4000" dirty="0" err="1"/>
              <a:t>way</a:t>
            </a:r>
            <a:r>
              <a:rPr lang="fr-FR" sz="4000" dirty="0"/>
              <a:t> to </a:t>
            </a:r>
            <a:r>
              <a:rPr lang="fr-FR" sz="4000" dirty="0" err="1"/>
              <a:t>obtain</a:t>
            </a:r>
            <a:r>
              <a:rPr lang="fr-FR" sz="4000" dirty="0"/>
              <a:t> </a:t>
            </a:r>
            <a:r>
              <a:rPr lang="fr-FR" sz="4000" dirty="0" err="1"/>
              <a:t>that</a:t>
            </a:r>
            <a:r>
              <a:rPr lang="fr-FR" sz="4000" dirty="0"/>
              <a:t> </a:t>
            </a:r>
            <a:r>
              <a:rPr lang="fr-FR" sz="4000" dirty="0" err="1"/>
              <a:t>frequency</a:t>
            </a:r>
            <a:r>
              <a:rPr lang="fr-FR" sz="4000" dirty="0"/>
              <a:t> by </a:t>
            </a:r>
            <a:r>
              <a:rPr lang="fr-FR" sz="4000" dirty="0" err="1"/>
              <a:t>modifying</a:t>
            </a:r>
            <a:r>
              <a:rPr lang="fr-FR" sz="4000" dirty="0"/>
              <a:t> the design of 2b</a:t>
            </a:r>
          </a:p>
          <a:p>
            <a:pPr lvl="1"/>
            <a:r>
              <a:rPr lang="fr-FR" sz="4000" dirty="0" err="1"/>
              <a:t>We</a:t>
            </a:r>
            <a:r>
              <a:rPr lang="fr-FR" sz="4000" dirty="0"/>
              <a:t> </a:t>
            </a:r>
            <a:r>
              <a:rPr lang="fr-FR" sz="4000" dirty="0" err="1"/>
              <a:t>can’t</a:t>
            </a:r>
            <a:r>
              <a:rPr lang="fr-FR" sz="4000" dirty="0"/>
              <a:t> </a:t>
            </a:r>
            <a:r>
              <a:rPr lang="fr-FR" sz="4000" dirty="0" err="1"/>
              <a:t>modify</a:t>
            </a:r>
            <a:r>
              <a:rPr lang="fr-FR" sz="4000" dirty="0"/>
              <a:t> the </a:t>
            </a:r>
            <a:r>
              <a:rPr lang="fr-FR" sz="4000" dirty="0" err="1"/>
              <a:t>thickness</a:t>
            </a:r>
            <a:r>
              <a:rPr lang="fr-FR" sz="4000" dirty="0"/>
              <a:t> of the SiO2, </a:t>
            </a:r>
            <a:r>
              <a:rPr lang="fr-FR" sz="4000" dirty="0" err="1"/>
              <a:t>nor</a:t>
            </a:r>
            <a:r>
              <a:rPr lang="fr-FR" sz="4000" dirty="0"/>
              <a:t> the one of the Cr</a:t>
            </a:r>
          </a:p>
          <a:p>
            <a:r>
              <a:rPr lang="fr-FR" sz="4000" dirty="0" err="1"/>
              <a:t>Implement</a:t>
            </a:r>
            <a:r>
              <a:rPr lang="fr-FR" sz="4000" dirty="0"/>
              <a:t> the modifications in the </a:t>
            </a:r>
            <a:r>
              <a:rPr lang="fr-FR" sz="4000" dirty="0" err="1"/>
              <a:t>klayout</a:t>
            </a:r>
            <a:r>
              <a:rPr lang="fr-FR" sz="4000" dirty="0"/>
              <a:t> design file </a:t>
            </a:r>
            <a:r>
              <a:rPr lang="fr-CH" sz="4000" dirty="0">
                <a:solidFill>
                  <a:schemeClr val="accent1"/>
                </a:solidFill>
              </a:rPr>
              <a:t>Topic2-373-Standard4.GDS</a:t>
            </a:r>
          </a:p>
          <a:p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25391E-BAE3-BF47-949E-DBA0E26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Mask design session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723BFBF-C0B3-0E45-AA7A-3147857C8C27}"/>
                  </a:ext>
                </a:extLst>
              </p:cNvPr>
              <p:cNvSpPr txBox="1"/>
              <p:nvPr/>
            </p:nvSpPr>
            <p:spPr>
              <a:xfrm>
                <a:off x="5322531" y="3251503"/>
                <a:ext cx="31817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sz="4000" b="0" i="1" smtClean="0">
                          <a:latin typeface="Cambria Math" panose="02040503050406030204" pitchFamily="18" charset="0"/>
                        </a:rPr>
                        <m:t>=6.7 </m:t>
                      </m:r>
                      <m:r>
                        <a:rPr lang="fr-CH" sz="4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723BFBF-C0B3-0E45-AA7A-3147857C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531" y="3251503"/>
                <a:ext cx="3181705" cy="615553"/>
              </a:xfrm>
              <a:prstGeom prst="rect">
                <a:avLst/>
              </a:prstGeom>
              <a:blipFill>
                <a:blip r:embed="rId2"/>
                <a:stretch>
                  <a:fillRect l="-4781" t="-4000" r="-2390" b="-3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3944B3-E367-3445-8D87-1BFCDBF7682D}"/>
                  </a:ext>
                </a:extLst>
              </p:cNvPr>
              <p:cNvSpPr txBox="1"/>
              <p:nvPr/>
            </p:nvSpPr>
            <p:spPr>
              <a:xfrm>
                <a:off x="11648137" y="3251503"/>
                <a:ext cx="34772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sz="4000" b="0" i="1" smtClean="0">
                          <a:latin typeface="Cambria Math" panose="02040503050406030204" pitchFamily="18" charset="0"/>
                        </a:rPr>
                        <m:t>=18.8 </m:t>
                      </m:r>
                      <m:r>
                        <a:rPr lang="fr-CH" sz="40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4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3944B3-E367-3445-8D87-1BFCDBF76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137" y="3251503"/>
                <a:ext cx="3477299" cy="615553"/>
              </a:xfrm>
              <a:prstGeom prst="rect">
                <a:avLst/>
              </a:prstGeom>
              <a:blipFill>
                <a:blip r:embed="rId3"/>
                <a:stretch>
                  <a:fillRect l="-4380" t="-4000" r="-2555" b="-3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4314BEB8-BDCC-F345-83CB-EC2B78961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6054432" y="6529243"/>
            <a:ext cx="6378494" cy="2461875"/>
          </a:xfrm>
          <a:prstGeom prst="rect">
            <a:avLst/>
          </a:prstGeom>
        </p:spPr>
      </p:pic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EF140168-0AD7-AC47-923C-0CAD2B2AC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086" y="7002741"/>
            <a:ext cx="10350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3392CC-DD51-6846-AF58-06EA1F8B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err="1"/>
              <a:t>Freely</a:t>
            </a:r>
            <a:r>
              <a:rPr lang="fr-FR" sz="4000" dirty="0"/>
              <a:t> design </a:t>
            </a:r>
            <a:r>
              <a:rPr lang="fr-FR" sz="4000" dirty="0" err="1"/>
              <a:t>your</a:t>
            </a:r>
            <a:r>
              <a:rPr lang="fr-FR" sz="4000" dirty="0"/>
              <a:t> 1b cantilever on </a:t>
            </a:r>
            <a:r>
              <a:rPr lang="fr-FR" sz="4000" dirty="0" err="1"/>
              <a:t>klayout</a:t>
            </a:r>
            <a:endParaRPr lang="fr-FR" sz="4000" dirty="0"/>
          </a:p>
          <a:p>
            <a:r>
              <a:rPr lang="fr-FR" sz="4000" dirty="0" err="1"/>
              <a:t>Follow</a:t>
            </a:r>
            <a:r>
              <a:rPr lang="fr-FR" sz="4000" dirty="0"/>
              <a:t> the instructions to </a:t>
            </a:r>
            <a:r>
              <a:rPr lang="fr-FR" sz="4000" dirty="0" err="1"/>
              <a:t>get</a:t>
            </a:r>
            <a:r>
              <a:rPr lang="fr-FR" sz="4000" dirty="0"/>
              <a:t> a </a:t>
            </a:r>
            <a:r>
              <a:rPr lang="fr-FR" sz="4000" dirty="0" err="1"/>
              <a:t>screenshot</a:t>
            </a:r>
            <a:r>
              <a:rPr lang="fr-FR" sz="4000" dirty="0"/>
              <a:t> of </a:t>
            </a:r>
            <a:r>
              <a:rPr lang="fr-FR" sz="4000" dirty="0" err="1"/>
              <a:t>your</a:t>
            </a:r>
            <a:r>
              <a:rPr lang="fr-FR" sz="4000" dirty="0"/>
              <a:t> SiO2 </a:t>
            </a:r>
            <a:r>
              <a:rPr lang="fr-FR" sz="4000" dirty="0" err="1"/>
              <a:t>mask</a:t>
            </a:r>
            <a:endParaRPr lang="fr-FR" sz="4000" dirty="0"/>
          </a:p>
          <a:p>
            <a:r>
              <a:rPr lang="fr-FR" sz="4000" dirty="0" err="1"/>
              <a:t>Run</a:t>
            </a:r>
            <a:r>
              <a:rPr lang="fr-FR" sz="4000" dirty="0"/>
              <a:t> the ACES simulation on the </a:t>
            </a:r>
            <a:r>
              <a:rPr lang="fr-FR" sz="4000" dirty="0" err="1"/>
              <a:t>screenshot</a:t>
            </a:r>
            <a:r>
              <a:rPr lang="fr-FR" sz="4000" dirty="0"/>
              <a:t> </a:t>
            </a:r>
          </a:p>
          <a:p>
            <a:pPr lvl="1"/>
            <a:r>
              <a:rPr lang="fr-FR" sz="4000" dirty="0"/>
              <a:t>Report the </a:t>
            </a:r>
            <a:r>
              <a:rPr lang="fr-FR" sz="4000" dirty="0" err="1"/>
              <a:t>evolution</a:t>
            </a:r>
            <a:r>
              <a:rPr lang="fr-FR" sz="4000" dirty="0"/>
              <a:t> of the </a:t>
            </a:r>
            <a:r>
              <a:rPr lang="fr-FR" sz="4000" dirty="0" err="1"/>
              <a:t>etching</a:t>
            </a:r>
            <a:r>
              <a:rPr lang="fr-FR" sz="4000" dirty="0"/>
              <a:t> at 30, 60, 90, 130 minutes on </a:t>
            </a:r>
            <a:r>
              <a:rPr lang="fr-FR" sz="4000" dirty="0" err="1"/>
              <a:t>your</a:t>
            </a:r>
            <a:r>
              <a:rPr lang="fr-FR" sz="4000" dirty="0"/>
              <a:t> first version.</a:t>
            </a:r>
          </a:p>
          <a:p>
            <a:pPr lvl="1"/>
            <a:r>
              <a:rPr lang="fr-FR" sz="4000" dirty="0"/>
              <a:t>Update </a:t>
            </a:r>
            <a:r>
              <a:rPr lang="fr-FR" sz="4000" dirty="0" err="1"/>
              <a:t>your</a:t>
            </a:r>
            <a:r>
              <a:rPr lang="fr-FR" sz="4000" dirty="0"/>
              <a:t> design </a:t>
            </a:r>
            <a:r>
              <a:rPr lang="fr-FR" sz="4000" dirty="0" err="1"/>
              <a:t>until</a:t>
            </a:r>
            <a:r>
              <a:rPr lang="fr-FR" sz="4000" dirty="0"/>
              <a:t> the cantilevers </a:t>
            </a:r>
            <a:r>
              <a:rPr lang="fr-FR" sz="4000" dirty="0" err="1"/>
              <a:t>get</a:t>
            </a:r>
            <a:r>
              <a:rPr lang="fr-FR" sz="4000" dirty="0"/>
              <a:t> </a:t>
            </a:r>
            <a:r>
              <a:rPr lang="fr-FR" sz="4000" dirty="0" err="1"/>
              <a:t>released</a:t>
            </a:r>
            <a:r>
              <a:rPr lang="fr-FR" sz="4000" dirty="0"/>
              <a:t> by KOH </a:t>
            </a:r>
            <a:r>
              <a:rPr lang="fr-FR" sz="4000" dirty="0" err="1"/>
              <a:t>within</a:t>
            </a:r>
            <a:r>
              <a:rPr lang="fr-FR" sz="4000" dirty="0"/>
              <a:t> 130 minutes of </a:t>
            </a:r>
            <a:r>
              <a:rPr lang="fr-FR" sz="4000" dirty="0" err="1"/>
              <a:t>etching</a:t>
            </a:r>
            <a:endParaRPr lang="fr-FR" sz="4000" dirty="0"/>
          </a:p>
          <a:p>
            <a:pPr lvl="1"/>
            <a:r>
              <a:rPr lang="fr-FR" sz="4000" dirty="0"/>
              <a:t>Report the </a:t>
            </a:r>
            <a:r>
              <a:rPr lang="fr-FR" sz="4000" dirty="0" err="1"/>
              <a:t>evolution</a:t>
            </a:r>
            <a:r>
              <a:rPr lang="fr-FR" sz="4000" dirty="0"/>
              <a:t> of the </a:t>
            </a:r>
            <a:r>
              <a:rPr lang="fr-FR" sz="4000" dirty="0" err="1"/>
              <a:t>etching</a:t>
            </a:r>
            <a:r>
              <a:rPr lang="fr-FR" sz="4000" dirty="0"/>
              <a:t> at 30, 60, 90, 130 minutes on the final design and comment the updates</a:t>
            </a:r>
          </a:p>
          <a:p>
            <a:r>
              <a:rPr lang="fr-FR" sz="4000" dirty="0"/>
              <a:t>Test the ACES simulation on a design </a:t>
            </a:r>
            <a:r>
              <a:rPr lang="fr-FR" sz="4000" dirty="0" err="1"/>
              <a:t>with</a:t>
            </a:r>
            <a:r>
              <a:rPr lang="fr-FR" sz="4000" dirty="0"/>
              <a:t> the cantilever on the </a:t>
            </a:r>
            <a:r>
              <a:rPr lang="fr-FR" sz="4000" dirty="0" err="1"/>
              <a:t>sides</a:t>
            </a:r>
            <a:r>
              <a:rPr lang="fr-FR" sz="4000" dirty="0"/>
              <a:t> and </a:t>
            </a:r>
            <a:r>
              <a:rPr lang="fr-FR" sz="4000" dirty="0" err="1"/>
              <a:t>explain</a:t>
            </a:r>
            <a:r>
              <a:rPr lang="fr-FR" sz="4000" dirty="0"/>
              <a:t>.</a:t>
            </a:r>
          </a:p>
          <a:p>
            <a:pPr lvl="1"/>
            <a:endParaRPr lang="fr-FR" sz="4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25391E-BAE3-BF47-949E-DBA0E26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Mask design session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EC0587-488B-5F4F-8391-C506D216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16" y="7749855"/>
            <a:ext cx="4240776" cy="4109024"/>
          </a:xfrm>
          <a:prstGeom prst="rect">
            <a:avLst/>
          </a:prstGeom>
        </p:spPr>
      </p:pic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AF7AE6A6-AFA3-AA4C-A5F7-C3AFC545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21" y="7749855"/>
            <a:ext cx="4734802" cy="4109024"/>
          </a:xfrm>
          <a:prstGeom prst="rect">
            <a:avLst/>
          </a:prstGeom>
        </p:spPr>
      </p:pic>
      <p:pic>
        <p:nvPicPr>
          <p:cNvPr id="10" name="Image 9" descr="Une image contenant boîte&#10;&#10;Description générée automatiquement">
            <a:extLst>
              <a:ext uri="{FF2B5EF4-FFF2-40B4-BE49-F238E27FC236}">
                <a16:creationId xmlns:a16="http://schemas.microsoft.com/office/drawing/2014/main" id="{AEE7850F-427E-054D-A5BD-A3C62442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5" b="96224" l="1823" r="94320">
                        <a14:foregroundMark x1="78822" y1="75000" x2="30996" y2="73307"/>
                        <a14:foregroundMark x1="30996" y1="73307" x2="24965" y2="70443"/>
                        <a14:foregroundMark x1="24965" y1="70443" x2="23352" y2="53385"/>
                        <a14:foregroundMark x1="23352" y1="53385" x2="29243" y2="28516"/>
                        <a14:foregroundMark x1="29243" y1="28516" x2="43689" y2="17448"/>
                        <a14:foregroundMark x1="43689" y1="17448" x2="49158" y2="16276"/>
                        <a14:foregroundMark x1="49158" y1="16276" x2="54488" y2="16406"/>
                        <a14:foregroundMark x1="54488" y1="16406" x2="65849" y2="21745"/>
                        <a14:foregroundMark x1="65849" y1="21745" x2="69355" y2="33854"/>
                        <a14:foregroundMark x1="69355" y1="33854" x2="72511" y2="65104"/>
                        <a14:foregroundMark x1="72511" y1="65104" x2="76578" y2="73828"/>
                        <a14:foregroundMark x1="85414" y1="77344" x2="94320" y2="87370"/>
                        <a14:foregroundMark x1="3787" y1="95052" x2="7013" y2="85286"/>
                        <a14:foregroundMark x1="7013" y1="85286" x2="7574" y2="77995"/>
                        <a14:foregroundMark x1="51893" y1="12760" x2="58906" y2="13281"/>
                        <a14:foregroundMark x1="58906" y1="13281" x2="66129" y2="11589"/>
                        <a14:foregroundMark x1="4137" y1="90365" x2="1893" y2="96224"/>
                        <a14:foregroundMark x1="62973" y1="10938" x2="68513" y2="10938"/>
                        <a14:foregroundMark x1="68513" y1="10938" x2="71809" y2="9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5121" y="7801934"/>
            <a:ext cx="7612887" cy="4100069"/>
          </a:xfrm>
          <a:prstGeom prst="rect">
            <a:avLst/>
          </a:prstGeom>
        </p:spPr>
      </p:pic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DBF5C29F-55FD-8D4E-976A-7CCCFDE9AD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05" t="21353" r="22751" b="18750"/>
          <a:stretch/>
        </p:blipFill>
        <p:spPr>
          <a:xfrm>
            <a:off x="17669215" y="7749855"/>
            <a:ext cx="331137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B010D86-3886-1040-AE92-3667FB994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4563"/>
            <a:ext cx="4325779" cy="429594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B1F6E55-A694-4743-9C18-6A9DD7EA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Etching</a:t>
            </a:r>
            <a:r>
              <a:rPr lang="fr-FR" dirty="0"/>
              <a:t> simulation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A262CD-CCF5-3847-810E-4F31C045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839" y="5175506"/>
            <a:ext cx="6396580" cy="6285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B3CEA5-5AB9-2543-AC58-93FADBCFF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97" y="5095291"/>
            <a:ext cx="6396581" cy="63965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48CE79-3520-8B4B-B441-5D93402D2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3309" y="1943502"/>
            <a:ext cx="4628764" cy="433806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F2A63A3-9600-3E46-970B-15F10B4D8D48}"/>
              </a:ext>
            </a:extLst>
          </p:cNvPr>
          <p:cNvCxnSpPr/>
          <p:nvPr/>
        </p:nvCxnSpPr>
        <p:spPr>
          <a:xfrm>
            <a:off x="10910024" y="1964563"/>
            <a:ext cx="0" cy="991757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0411A7E-E8CB-F842-AFF6-E280080B619E}"/>
              </a:ext>
            </a:extLst>
          </p:cNvPr>
          <p:cNvSpPr txBox="1"/>
          <p:nvPr/>
        </p:nvSpPr>
        <p:spPr>
          <a:xfrm>
            <a:off x="5860254" y="2072624"/>
            <a:ext cx="4176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Initial design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40C7FE-CEA6-AE43-9A95-39C9C3052DE3}"/>
              </a:ext>
            </a:extLst>
          </p:cNvPr>
          <p:cNvSpPr txBox="1"/>
          <p:nvPr/>
        </p:nvSpPr>
        <p:spPr>
          <a:xfrm>
            <a:off x="11578854" y="2054889"/>
            <a:ext cx="5213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Updated</a:t>
            </a:r>
            <a:r>
              <a:rPr lang="fr-FR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8164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3DD99C3-EB34-114E-B073-72C69E18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A1 session – </a:t>
            </a:r>
            <a:r>
              <a:rPr lang="fr-FR" dirty="0" err="1"/>
              <a:t>tasks</a:t>
            </a:r>
            <a:r>
              <a:rPr lang="fr-FR" dirty="0"/>
              <a:t> for Thursday </a:t>
            </a:r>
            <a:r>
              <a:rPr lang="fr-FR" dirty="0" err="1"/>
              <a:t>Oct</a:t>
            </a:r>
            <a:r>
              <a:rPr lang="fr-FR" dirty="0"/>
              <a:t> 8th 8h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61EBB0-6FBC-F041-A9B8-D373F5017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11"/>
          <a:stretch/>
        </p:blipFill>
        <p:spPr>
          <a:xfrm>
            <a:off x="15736411" y="2761444"/>
            <a:ext cx="4720023" cy="73275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987215-9208-8D4C-8F27-41EB0570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55"/>
          <a:stretch/>
        </p:blipFill>
        <p:spPr>
          <a:xfrm>
            <a:off x="3425547" y="9934995"/>
            <a:ext cx="4265268" cy="20638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B2BF74-39BC-044D-8E92-59052E876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" t="49714" r="-795" b="1041"/>
          <a:stretch/>
        </p:blipFill>
        <p:spPr>
          <a:xfrm>
            <a:off x="7682458" y="9961121"/>
            <a:ext cx="4265268" cy="2063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5FC448-3C59-4F83-8794-67F8EF13C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79" y="2243573"/>
            <a:ext cx="12395871" cy="76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2D149F-4670-CB41-AB1C-B62FCF23E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4201"/>
          <a:stretch/>
        </p:blipFill>
        <p:spPr>
          <a:xfrm>
            <a:off x="1546101" y="2210548"/>
            <a:ext cx="18515259" cy="1802652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D9EA1E-0A8E-4D40-BBD0-4604F0117E20}"/>
              </a:ext>
            </a:extLst>
          </p:cNvPr>
          <p:cNvSpPr txBox="1"/>
          <p:nvPr/>
        </p:nvSpPr>
        <p:spPr>
          <a:xfrm>
            <a:off x="11049000" y="5120507"/>
            <a:ext cx="6720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/>
              <a:t>Take</a:t>
            </a:r>
            <a:r>
              <a:rPr lang="fr-FR" sz="3000" dirty="0"/>
              <a:t> the full Cr </a:t>
            </a:r>
            <a:r>
              <a:rPr lang="fr-FR" sz="3000" dirty="0" err="1"/>
              <a:t>path</a:t>
            </a:r>
            <a:r>
              <a:rPr lang="fr-FR" sz="3000" dirty="0"/>
              <a:t> on the cantilevers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803FC1-29D5-CD43-AF25-892A52D4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235" y="4427154"/>
            <a:ext cx="6378494" cy="2461875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2FCB04C3-E823-DC41-AAC4-9B7217DF7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05" b="41123"/>
          <a:stretch/>
        </p:blipFill>
        <p:spPr>
          <a:xfrm>
            <a:off x="944731" y="7302983"/>
            <a:ext cx="18515259" cy="234582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E84D90-A652-EA42-AEDA-922D46DC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9868183"/>
            <a:ext cx="2095500" cy="609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54DF6E-C349-CB44-9FC8-69B98E6B5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143" y="9648806"/>
            <a:ext cx="3594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2D149F-4670-CB41-AB1C-B62FCF23E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2876" b="1499"/>
          <a:stretch/>
        </p:blipFill>
        <p:spPr>
          <a:xfrm>
            <a:off x="1546101" y="3251200"/>
            <a:ext cx="18515259" cy="24892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7951F5-565E-CA4D-8FD8-8EA4A597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305" y="5842000"/>
            <a:ext cx="7454900" cy="4876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A1F275-5408-404A-86C7-D1A896B3D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81" y="5791200"/>
            <a:ext cx="7734300" cy="49276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38EC1B6-3B81-BC4C-9959-8E32737CF897}"/>
              </a:ext>
            </a:extLst>
          </p:cNvPr>
          <p:cNvCxnSpPr/>
          <p:nvPr/>
        </p:nvCxnSpPr>
        <p:spPr>
          <a:xfrm flipH="1">
            <a:off x="4013200" y="8077200"/>
            <a:ext cx="5511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44D389D-71C2-584A-8F1A-4F8BFB3DCD94}"/>
              </a:ext>
            </a:extLst>
          </p:cNvPr>
          <p:cNvCxnSpPr>
            <a:cxnSpLocks/>
          </p:cNvCxnSpPr>
          <p:nvPr/>
        </p:nvCxnSpPr>
        <p:spPr>
          <a:xfrm flipH="1">
            <a:off x="11760200" y="7848600"/>
            <a:ext cx="568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5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9A24FA4-4B7B-BC42-859C-AAF935A03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8321" y="2085030"/>
            <a:ext cx="16410820" cy="2737971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579578-4BD8-7F43-8541-2C4E0F3C480E}"/>
              </a:ext>
            </a:extLst>
          </p:cNvPr>
          <p:cNvSpPr/>
          <p:nvPr/>
        </p:nvSpPr>
        <p:spPr>
          <a:xfrm>
            <a:off x="10347159" y="8325531"/>
            <a:ext cx="6171572" cy="187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2A15E3-AF98-714D-A2CA-BB3B2BBA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581" y="4668890"/>
            <a:ext cx="2781300" cy="1422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FFADFF-9EDD-2E4E-97FE-3C75ACDD5BD6}"/>
              </a:ext>
            </a:extLst>
          </p:cNvPr>
          <p:cNvSpPr txBox="1"/>
          <p:nvPr/>
        </p:nvSpPr>
        <p:spPr>
          <a:xfrm>
            <a:off x="8493927" y="7406861"/>
            <a:ext cx="3706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Cantilever </a:t>
            </a:r>
            <a:r>
              <a:rPr lang="fr-FR" sz="3000" dirty="0" err="1"/>
              <a:t>bends</a:t>
            </a:r>
            <a:r>
              <a:rPr lang="fr-FR" sz="3000" dirty="0"/>
              <a:t> up.</a:t>
            </a:r>
          </a:p>
          <a:p>
            <a:r>
              <a:rPr lang="fr-FR" sz="3000" dirty="0" err="1"/>
              <a:t>Explain</a:t>
            </a:r>
            <a:r>
              <a:rPr lang="fr-FR" sz="3000" dirty="0"/>
              <a:t> </a:t>
            </a:r>
            <a:r>
              <a:rPr lang="fr-FR" sz="3000" dirty="0" err="1"/>
              <a:t>why</a:t>
            </a:r>
            <a:r>
              <a:rPr lang="fr-FR" sz="3000" dirty="0"/>
              <a:t>.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41931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9A24FA4-4B7B-BC42-859C-AAF935A03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8321" y="2085030"/>
            <a:ext cx="16410820" cy="2737971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579578-4BD8-7F43-8541-2C4E0F3C480E}"/>
              </a:ext>
            </a:extLst>
          </p:cNvPr>
          <p:cNvSpPr/>
          <p:nvPr/>
        </p:nvSpPr>
        <p:spPr>
          <a:xfrm>
            <a:off x="10347159" y="8325531"/>
            <a:ext cx="6171572" cy="187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5A42B0-13F6-1341-A553-0B3C28B36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281" y="5696631"/>
            <a:ext cx="9537700" cy="5257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2A15E3-AF98-714D-A2CA-BB3B2BBA3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081" y="4045969"/>
            <a:ext cx="2781300" cy="14224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9DDA67E-141C-1644-AEBA-55BE3337B58B}"/>
              </a:ext>
            </a:extLst>
          </p:cNvPr>
          <p:cNvGrpSpPr/>
          <p:nvPr/>
        </p:nvGrpSpPr>
        <p:grpSpPr>
          <a:xfrm>
            <a:off x="7493000" y="7576231"/>
            <a:ext cx="6164890" cy="1178989"/>
            <a:chOff x="7493000" y="7576231"/>
            <a:chExt cx="6164890" cy="11789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5AFB89-1E15-4D4D-B915-167D90201E11}"/>
                </a:ext>
              </a:extLst>
            </p:cNvPr>
            <p:cNvSpPr/>
            <p:nvPr/>
          </p:nvSpPr>
          <p:spPr>
            <a:xfrm>
              <a:off x="7493000" y="7895841"/>
              <a:ext cx="2854159" cy="859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B696A3-4213-2C45-B650-9CE2481730BD}"/>
                </a:ext>
              </a:extLst>
            </p:cNvPr>
            <p:cNvSpPr/>
            <p:nvPr/>
          </p:nvSpPr>
          <p:spPr>
            <a:xfrm>
              <a:off x="10803731" y="7576231"/>
              <a:ext cx="2854159" cy="686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0F67D06-2EE3-654C-85BC-A3EFA252197B}"/>
              </a:ext>
            </a:extLst>
          </p:cNvPr>
          <p:cNvGrpSpPr/>
          <p:nvPr/>
        </p:nvGrpSpPr>
        <p:grpSpPr>
          <a:xfrm>
            <a:off x="7493000" y="8312402"/>
            <a:ext cx="7395037" cy="1234029"/>
            <a:chOff x="7493000" y="7521191"/>
            <a:chExt cx="7395037" cy="12340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7A5CC2-3E59-314C-BB2B-383D36B7F489}"/>
                </a:ext>
              </a:extLst>
            </p:cNvPr>
            <p:cNvSpPr/>
            <p:nvPr/>
          </p:nvSpPr>
          <p:spPr>
            <a:xfrm>
              <a:off x="7493000" y="7895841"/>
              <a:ext cx="2854159" cy="859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B40C75-4C4A-CB45-B8F1-C0B08A8705AF}"/>
                </a:ext>
              </a:extLst>
            </p:cNvPr>
            <p:cNvSpPr/>
            <p:nvPr/>
          </p:nvSpPr>
          <p:spPr>
            <a:xfrm>
              <a:off x="10113883" y="7521191"/>
              <a:ext cx="4774154" cy="1234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B2A522-488C-9740-B21C-A68EAC747A82}"/>
              </a:ext>
            </a:extLst>
          </p:cNvPr>
          <p:cNvGrpSpPr/>
          <p:nvPr/>
        </p:nvGrpSpPr>
        <p:grpSpPr>
          <a:xfrm>
            <a:off x="6263024" y="9595783"/>
            <a:ext cx="10120644" cy="1485374"/>
            <a:chOff x="4020598" y="7557414"/>
            <a:chExt cx="10120644" cy="14853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9FCC05-68C2-594D-8E8A-1E32CB47DFC8}"/>
                </a:ext>
              </a:extLst>
            </p:cNvPr>
            <p:cNvSpPr/>
            <p:nvPr/>
          </p:nvSpPr>
          <p:spPr>
            <a:xfrm>
              <a:off x="4020598" y="7557414"/>
              <a:ext cx="6386176" cy="1485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D7136C-5481-8243-8CE3-0AB609D210C1}"/>
                </a:ext>
              </a:extLst>
            </p:cNvPr>
            <p:cNvSpPr/>
            <p:nvPr/>
          </p:nvSpPr>
          <p:spPr>
            <a:xfrm>
              <a:off x="9367088" y="7619552"/>
              <a:ext cx="4774154" cy="1234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951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pic>
        <p:nvPicPr>
          <p:cNvPr id="6" name="Espace réservé du contenu 5" descr="Une image contenant personne, table&#10;&#10;Description générée automatiquement">
            <a:extLst>
              <a:ext uri="{FF2B5EF4-FFF2-40B4-BE49-F238E27FC236}">
                <a16:creationId xmlns:a16="http://schemas.microsoft.com/office/drawing/2014/main" id="{50EE1593-ECFB-2C4D-BAD9-90BC5BC8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4092"/>
          <a:stretch/>
        </p:blipFill>
        <p:spPr>
          <a:xfrm>
            <a:off x="3268966" y="1713242"/>
            <a:ext cx="15069530" cy="775958"/>
          </a:xfrm>
        </p:spPr>
      </p:pic>
      <p:pic>
        <p:nvPicPr>
          <p:cNvPr id="9" name="Image 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CF7C648-7AE6-5249-ACE0-B2DB3B669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03"/>
          <a:stretch/>
        </p:blipFill>
        <p:spPr>
          <a:xfrm>
            <a:off x="3146585" y="2489200"/>
            <a:ext cx="7850903" cy="8854772"/>
          </a:xfrm>
          <a:prstGeom prst="rect">
            <a:avLst/>
          </a:prstGeom>
        </p:spPr>
      </p:pic>
      <p:pic>
        <p:nvPicPr>
          <p:cNvPr id="5" name="Image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87B5FF9-5294-874C-9DD5-2889E1176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297" y="4723322"/>
            <a:ext cx="2269847" cy="19767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4C77CC-595B-6241-9796-37071B9036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84" b="1"/>
          <a:stretch/>
        </p:blipFill>
        <p:spPr>
          <a:xfrm>
            <a:off x="944731" y="2862727"/>
            <a:ext cx="3898900" cy="17196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56C47D8-E7F7-5F41-94FA-DF5DE96659E1}"/>
              </a:ext>
            </a:extLst>
          </p:cNvPr>
          <p:cNvCxnSpPr>
            <a:cxnSpLocks/>
          </p:cNvCxnSpPr>
          <p:nvPr/>
        </p:nvCxnSpPr>
        <p:spPr>
          <a:xfrm>
            <a:off x="2012401" y="3083592"/>
            <a:ext cx="24300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CC01826-4539-644D-9DF2-B2B725569BFD}"/>
              </a:ext>
            </a:extLst>
          </p:cNvPr>
          <p:cNvGrpSpPr/>
          <p:nvPr/>
        </p:nvGrpSpPr>
        <p:grpSpPr>
          <a:xfrm>
            <a:off x="4673510" y="5775471"/>
            <a:ext cx="1088062" cy="460138"/>
            <a:chOff x="8038215" y="5749277"/>
            <a:chExt cx="1088062" cy="46013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A94527D-CAE3-9B45-A11D-31272322FBEA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A17FD404-B96D-C544-A46A-078AE455174F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BE33EAB-B794-214F-9908-9E25D0B5FD86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08383A7-F252-C14A-9ACE-55322474F147}"/>
              </a:ext>
            </a:extLst>
          </p:cNvPr>
          <p:cNvGrpSpPr/>
          <p:nvPr/>
        </p:nvGrpSpPr>
        <p:grpSpPr>
          <a:xfrm rot="16200000">
            <a:off x="4616735" y="5258283"/>
            <a:ext cx="2119552" cy="906786"/>
            <a:chOff x="8038215" y="5749277"/>
            <a:chExt cx="1088062" cy="460138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CCE9282-EF2F-F74B-AFCB-C85346E0BC17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86ADE201-3AA1-6943-88F2-0AFF8D021E1C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066A841-6095-3C4D-9025-2570F6F2D853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D2E46B14-F1E7-7848-9678-C8EC096D9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84" b="1"/>
          <a:stretch/>
        </p:blipFill>
        <p:spPr>
          <a:xfrm rot="16200000">
            <a:off x="328156" y="5872801"/>
            <a:ext cx="3898900" cy="1719692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E9752F7-1988-024D-A580-FD1C986490BD}"/>
              </a:ext>
            </a:extLst>
          </p:cNvPr>
          <p:cNvCxnSpPr>
            <a:cxnSpLocks/>
          </p:cNvCxnSpPr>
          <p:nvPr/>
        </p:nvCxnSpPr>
        <p:spPr>
          <a:xfrm rot="16200000">
            <a:off x="441709" y="6416861"/>
            <a:ext cx="24300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C171700-19F0-6846-B1EF-3B2E614AB0C6}"/>
              </a:ext>
            </a:extLst>
          </p:cNvPr>
          <p:cNvGrpSpPr/>
          <p:nvPr/>
        </p:nvGrpSpPr>
        <p:grpSpPr>
          <a:xfrm>
            <a:off x="6138955" y="5800688"/>
            <a:ext cx="1088062" cy="460138"/>
            <a:chOff x="8038215" y="5749277"/>
            <a:chExt cx="1088062" cy="460138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E34042C-EA52-2443-A53E-56D218500424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9DB71EE2-83A3-B04E-AABE-C4A0EDCF7C71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CE816FF3-398F-A045-B888-D851FDD2BA4A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2759388-904D-5B49-87C8-2EB7C873AE99}"/>
              </a:ext>
            </a:extLst>
          </p:cNvPr>
          <p:cNvSpPr txBox="1"/>
          <p:nvPr/>
        </p:nvSpPr>
        <p:spPr>
          <a:xfrm>
            <a:off x="12131672" y="9423408"/>
            <a:ext cx="90733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Also</a:t>
            </a:r>
            <a:r>
              <a:rPr lang="fr-FR" sz="2000" dirty="0"/>
              <a:t>, check </a:t>
            </a:r>
          </a:p>
          <a:p>
            <a:r>
              <a:rPr lang="fr-FR" sz="2000" dirty="0"/>
              <a:t>https://</a:t>
            </a:r>
            <a:r>
              <a:rPr lang="fr-FR" sz="2000" dirty="0" err="1"/>
              <a:t>nanohub.org</a:t>
            </a:r>
            <a:r>
              <a:rPr lang="fr-FR" sz="2000" dirty="0"/>
              <a:t>/</a:t>
            </a:r>
            <a:r>
              <a:rPr lang="fr-FR" sz="2000" dirty="0" err="1"/>
              <a:t>resources</a:t>
            </a:r>
            <a:r>
              <a:rPr lang="fr-FR" sz="2000" dirty="0"/>
              <a:t>/25355/</a:t>
            </a:r>
            <a:r>
              <a:rPr lang="fr-FR" sz="2000" dirty="0" err="1"/>
              <a:t>download</a:t>
            </a:r>
            <a:r>
              <a:rPr lang="fr-FR" sz="2000" dirty="0"/>
              <a:t>/2016.04.13-ECE695Q-L44.pdf</a:t>
            </a:r>
          </a:p>
          <a:p>
            <a:r>
              <a:rPr lang="fr-FR" sz="2000" dirty="0">
                <a:hlinkClick r:id="rId7"/>
              </a:rPr>
              <a:t>https://www.youtube.com/watch?v=ySpo5e2r63k</a:t>
            </a:r>
            <a:endParaRPr lang="fr-FR" sz="2000" dirty="0"/>
          </a:p>
          <a:p>
            <a:r>
              <a:rPr lang="fr-FR" sz="2000" dirty="0"/>
              <a:t>https://</a:t>
            </a:r>
            <a:r>
              <a:rPr lang="fr-FR" sz="2000" dirty="0" err="1"/>
              <a:t>www.youtube.com</a:t>
            </a:r>
            <a:r>
              <a:rPr lang="fr-FR" sz="2000" dirty="0"/>
              <a:t>/</a:t>
            </a:r>
            <a:r>
              <a:rPr lang="fr-FR" sz="2000" dirty="0" err="1"/>
              <a:t>watch?v</a:t>
            </a:r>
            <a:r>
              <a:rPr lang="fr-FR" sz="2000" dirty="0"/>
              <a:t>=-kWu4--n1JQ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7DB1A6-B366-054C-AA6F-9ED28FB9D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7492" y="4172094"/>
            <a:ext cx="8517600" cy="44895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6BD614-CFBF-7A44-9BF7-2252B3EB27B5}"/>
              </a:ext>
            </a:extLst>
          </p:cNvPr>
          <p:cNvSpPr/>
          <p:nvPr/>
        </p:nvSpPr>
        <p:spPr>
          <a:xfrm>
            <a:off x="296562" y="2489200"/>
            <a:ext cx="11121081" cy="9225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</a:t>
            </a:r>
          </a:p>
        </p:txBody>
      </p:sp>
      <p:pic>
        <p:nvPicPr>
          <p:cNvPr id="6" name="Espace réservé du contenu 5" descr="Une image contenant personne, table&#10;&#10;Description générée automatiquement">
            <a:extLst>
              <a:ext uri="{FF2B5EF4-FFF2-40B4-BE49-F238E27FC236}">
                <a16:creationId xmlns:a16="http://schemas.microsoft.com/office/drawing/2014/main" id="{50EE1593-ECFB-2C4D-BAD9-90BC5BC88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4092"/>
          <a:stretch/>
        </p:blipFill>
        <p:spPr>
          <a:xfrm>
            <a:off x="3268966" y="1713242"/>
            <a:ext cx="15069530" cy="775958"/>
          </a:xfrm>
        </p:spPr>
      </p:pic>
      <p:pic>
        <p:nvPicPr>
          <p:cNvPr id="9" name="Image 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5CF7C648-7AE6-5249-ACE0-B2DB3B669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03"/>
          <a:stretch/>
        </p:blipFill>
        <p:spPr>
          <a:xfrm>
            <a:off x="3146585" y="2489200"/>
            <a:ext cx="7850903" cy="8854772"/>
          </a:xfrm>
          <a:prstGeom prst="rect">
            <a:avLst/>
          </a:prstGeom>
        </p:spPr>
      </p:pic>
      <p:pic>
        <p:nvPicPr>
          <p:cNvPr id="5" name="Image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C87B5FF9-5294-874C-9DD5-2889E1176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297" y="4723322"/>
            <a:ext cx="2269847" cy="19767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9435D7-F4D8-DE4C-9F01-3B0E38F398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923"/>
          <a:stretch/>
        </p:blipFill>
        <p:spPr>
          <a:xfrm rot="2700000">
            <a:off x="10453135" y="4361490"/>
            <a:ext cx="4140200" cy="22433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4C77CC-595B-6241-9796-37071B9036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284" b="1"/>
          <a:stretch/>
        </p:blipFill>
        <p:spPr>
          <a:xfrm>
            <a:off x="944731" y="2862727"/>
            <a:ext cx="3898900" cy="17196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56C47D8-E7F7-5F41-94FA-DF5DE96659E1}"/>
              </a:ext>
            </a:extLst>
          </p:cNvPr>
          <p:cNvCxnSpPr>
            <a:cxnSpLocks/>
          </p:cNvCxnSpPr>
          <p:nvPr/>
        </p:nvCxnSpPr>
        <p:spPr>
          <a:xfrm>
            <a:off x="2012401" y="3083592"/>
            <a:ext cx="24300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CC01826-4539-644D-9DF2-B2B725569BFD}"/>
              </a:ext>
            </a:extLst>
          </p:cNvPr>
          <p:cNvGrpSpPr/>
          <p:nvPr/>
        </p:nvGrpSpPr>
        <p:grpSpPr>
          <a:xfrm>
            <a:off x="4673510" y="5775471"/>
            <a:ext cx="1088062" cy="460138"/>
            <a:chOff x="8038215" y="5749277"/>
            <a:chExt cx="1088062" cy="46013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A94527D-CAE3-9B45-A11D-31272322FBEA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A17FD404-B96D-C544-A46A-078AE455174F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BE33EAB-B794-214F-9908-9E25D0B5FD86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858AFFF-12B0-7447-89A4-D3E0EA8A1617}"/>
              </a:ext>
            </a:extLst>
          </p:cNvPr>
          <p:cNvGrpSpPr/>
          <p:nvPr/>
        </p:nvGrpSpPr>
        <p:grpSpPr>
          <a:xfrm rot="2764532">
            <a:off x="8621645" y="5851016"/>
            <a:ext cx="1088062" cy="460138"/>
            <a:chOff x="8190615" y="5901677"/>
            <a:chExt cx="1088062" cy="460138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A271FC5-03DF-AB42-8EBD-4200A2BB17C3}"/>
                </a:ext>
              </a:extLst>
            </p:cNvPr>
            <p:cNvCxnSpPr/>
            <p:nvPr/>
          </p:nvCxnSpPr>
          <p:spPr>
            <a:xfrm>
              <a:off x="8233144" y="5901677"/>
              <a:ext cx="1041991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D03CCE26-208D-9A4C-B87C-16D19C553A09}"/>
                </a:ext>
              </a:extLst>
            </p:cNvPr>
            <p:cNvSpPr/>
            <p:nvPr/>
          </p:nvSpPr>
          <p:spPr>
            <a:xfrm>
              <a:off x="8190615" y="5952111"/>
              <a:ext cx="170121" cy="40970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357201C-84A7-E54C-ADED-472B5706507C}"/>
                </a:ext>
              </a:extLst>
            </p:cNvPr>
            <p:cNvSpPr/>
            <p:nvPr/>
          </p:nvSpPr>
          <p:spPr>
            <a:xfrm>
              <a:off x="9108556" y="5934391"/>
              <a:ext cx="170121" cy="40970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4B281C7-9AFB-F849-8074-82D194612FF9}"/>
              </a:ext>
            </a:extLst>
          </p:cNvPr>
          <p:cNvCxnSpPr>
            <a:cxnSpLocks/>
          </p:cNvCxnSpPr>
          <p:nvPr/>
        </p:nvCxnSpPr>
        <p:spPr>
          <a:xfrm>
            <a:off x="12409239" y="4059878"/>
            <a:ext cx="1754469" cy="182160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878A83E-715C-7E46-A820-68A7BD5F5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54" r="2395" b="18310"/>
          <a:stretch/>
        </p:blipFill>
        <p:spPr>
          <a:xfrm>
            <a:off x="8085562" y="6764976"/>
            <a:ext cx="1487117" cy="1488064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B08383A7-F252-C14A-9ACE-55322474F147}"/>
              </a:ext>
            </a:extLst>
          </p:cNvPr>
          <p:cNvGrpSpPr/>
          <p:nvPr/>
        </p:nvGrpSpPr>
        <p:grpSpPr>
          <a:xfrm rot="16200000">
            <a:off x="4616735" y="5258283"/>
            <a:ext cx="2119552" cy="906786"/>
            <a:chOff x="8038215" y="5749277"/>
            <a:chExt cx="1088062" cy="460138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6CCE9282-EF2F-F74B-AFCB-C85346E0BC17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86ADE201-3AA1-6943-88F2-0AFF8D021E1C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066A841-6095-3C4D-9025-2570F6F2D853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79CE4F7E-2B3D-B448-B2CF-C93815E65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09239" y="7740075"/>
            <a:ext cx="7886700" cy="27432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2E46B14-F1E7-7848-9678-C8EC096D97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284" b="1"/>
          <a:stretch/>
        </p:blipFill>
        <p:spPr>
          <a:xfrm rot="16200000">
            <a:off x="328156" y="5872801"/>
            <a:ext cx="3898900" cy="1719692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E9752F7-1988-024D-A580-FD1C986490BD}"/>
              </a:ext>
            </a:extLst>
          </p:cNvPr>
          <p:cNvCxnSpPr>
            <a:cxnSpLocks/>
          </p:cNvCxnSpPr>
          <p:nvPr/>
        </p:nvCxnSpPr>
        <p:spPr>
          <a:xfrm rot="16200000">
            <a:off x="441709" y="6416861"/>
            <a:ext cx="24300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C171700-19F0-6846-B1EF-3B2E614AB0C6}"/>
              </a:ext>
            </a:extLst>
          </p:cNvPr>
          <p:cNvGrpSpPr/>
          <p:nvPr/>
        </p:nvGrpSpPr>
        <p:grpSpPr>
          <a:xfrm>
            <a:off x="6138955" y="5800688"/>
            <a:ext cx="1088062" cy="460138"/>
            <a:chOff x="8038215" y="5749277"/>
            <a:chExt cx="1088062" cy="460138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E34042C-EA52-2443-A53E-56D218500424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9DB71EE2-83A3-B04E-AABE-C4A0EDCF7C71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CE816FF3-398F-A045-B888-D851FDD2BA4A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F41F5B7-36AA-0349-8A85-ECAB6D5D087E}"/>
              </a:ext>
            </a:extLst>
          </p:cNvPr>
          <p:cNvGrpSpPr/>
          <p:nvPr/>
        </p:nvGrpSpPr>
        <p:grpSpPr>
          <a:xfrm rot="2764532">
            <a:off x="7073248" y="5193299"/>
            <a:ext cx="1088062" cy="460138"/>
            <a:chOff x="8190615" y="5901677"/>
            <a:chExt cx="1088062" cy="460138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CA69125-E003-0040-A5E9-D3F7038B0026}"/>
                </a:ext>
              </a:extLst>
            </p:cNvPr>
            <p:cNvCxnSpPr/>
            <p:nvPr/>
          </p:nvCxnSpPr>
          <p:spPr>
            <a:xfrm>
              <a:off x="8233144" y="5901677"/>
              <a:ext cx="1041991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6FE24917-0F1F-3042-8E64-DCF573B4F940}"/>
                </a:ext>
              </a:extLst>
            </p:cNvPr>
            <p:cNvSpPr/>
            <p:nvPr/>
          </p:nvSpPr>
          <p:spPr>
            <a:xfrm>
              <a:off x="8190615" y="5952111"/>
              <a:ext cx="170121" cy="40970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58DD8462-2936-D34F-93AC-CB8A2D1D1F73}"/>
                </a:ext>
              </a:extLst>
            </p:cNvPr>
            <p:cNvSpPr/>
            <p:nvPr/>
          </p:nvSpPr>
          <p:spPr>
            <a:xfrm>
              <a:off x="9108556" y="5934391"/>
              <a:ext cx="170121" cy="40970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CA32A3BC-A8F6-F746-BCC2-EBE8AC707829}"/>
              </a:ext>
            </a:extLst>
          </p:cNvPr>
          <p:cNvGrpSpPr/>
          <p:nvPr/>
        </p:nvGrpSpPr>
        <p:grpSpPr>
          <a:xfrm rot="5400000">
            <a:off x="7832663" y="7316775"/>
            <a:ext cx="1088062" cy="460138"/>
            <a:chOff x="8038215" y="5749277"/>
            <a:chExt cx="1088062" cy="460138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6F8D8AF-45AD-0F49-B730-DB40206D0915}"/>
                </a:ext>
              </a:extLst>
            </p:cNvPr>
            <p:cNvCxnSpPr/>
            <p:nvPr/>
          </p:nvCxnSpPr>
          <p:spPr>
            <a:xfrm>
              <a:off x="8080744" y="5749277"/>
              <a:ext cx="104199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8258CCF7-89E3-5E41-8453-E6A3640C9891}"/>
                </a:ext>
              </a:extLst>
            </p:cNvPr>
            <p:cNvSpPr/>
            <p:nvPr/>
          </p:nvSpPr>
          <p:spPr>
            <a:xfrm>
              <a:off x="8038215" y="579971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E3D1BAF4-CC3C-5B48-B431-608074A849E1}"/>
                </a:ext>
              </a:extLst>
            </p:cNvPr>
            <p:cNvSpPr/>
            <p:nvPr/>
          </p:nvSpPr>
          <p:spPr>
            <a:xfrm>
              <a:off x="8956156" y="5781991"/>
              <a:ext cx="170121" cy="4097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FD4B6FC-ABBC-544F-AE76-71D79647D1FE}"/>
              </a:ext>
            </a:extLst>
          </p:cNvPr>
          <p:cNvCxnSpPr>
            <a:cxnSpLocks/>
          </p:cNvCxnSpPr>
          <p:nvPr/>
        </p:nvCxnSpPr>
        <p:spPr>
          <a:xfrm rot="5400000">
            <a:off x="14073181" y="9317928"/>
            <a:ext cx="2430085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Image 43">
            <a:extLst>
              <a:ext uri="{FF2B5EF4-FFF2-40B4-BE49-F238E27FC236}">
                <a16:creationId xmlns:a16="http://schemas.microsoft.com/office/drawing/2014/main" id="{1383E331-A9F9-D841-B4D9-A6F4CB692A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0"/>
          </a:blip>
          <a:srcRect t="49284" b="1"/>
          <a:stretch/>
        </p:blipFill>
        <p:spPr>
          <a:xfrm rot="5400000">
            <a:off x="17004218" y="7811971"/>
            <a:ext cx="2743199" cy="12099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759388-904D-5B49-87C8-2EB7C873AE99}"/>
              </a:ext>
            </a:extLst>
          </p:cNvPr>
          <p:cNvSpPr txBox="1"/>
          <p:nvPr/>
        </p:nvSpPr>
        <p:spPr>
          <a:xfrm>
            <a:off x="11429622" y="2691140"/>
            <a:ext cx="88167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/>
              <a:t>Also</a:t>
            </a:r>
            <a:r>
              <a:rPr lang="fr-FR" sz="2500" dirty="0"/>
              <a:t>, check https://</a:t>
            </a:r>
            <a:r>
              <a:rPr lang="fr-FR" sz="2500" dirty="0" err="1"/>
              <a:t>www.youtube.com</a:t>
            </a:r>
            <a:r>
              <a:rPr lang="fr-FR" sz="2500" dirty="0"/>
              <a:t>/</a:t>
            </a:r>
            <a:r>
              <a:rPr lang="fr-FR" sz="2500" dirty="0" err="1"/>
              <a:t>watch?v</a:t>
            </a:r>
            <a:r>
              <a:rPr lang="fr-FR" sz="2500" dirty="0"/>
              <a:t>=ySpo5e2r63k</a:t>
            </a:r>
          </a:p>
        </p:txBody>
      </p:sp>
    </p:spTree>
    <p:extLst>
      <p:ext uri="{BB962C8B-B14F-4D97-AF65-F5344CB8AC3E}">
        <p14:creationId xmlns:p14="http://schemas.microsoft.com/office/powerpoint/2010/main" val="36305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 – question 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71D3CA-71EC-6541-AE82-168FF3F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61" y="4783458"/>
            <a:ext cx="3924300" cy="3225800"/>
          </a:xfrm>
          <a:prstGeom prst="rect">
            <a:avLst/>
          </a:prstGeom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FC8FF04B-01DB-DE46-B6EE-5EBE98F9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896" y="2364526"/>
            <a:ext cx="3055536" cy="137798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Image 8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96639994-69F3-C04A-B31D-619CD7F4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81" y="2316836"/>
            <a:ext cx="3067837" cy="147336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F84644-FD0C-DD44-B6AD-8038FA29F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701" y="4742895"/>
            <a:ext cx="5212195" cy="30549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53938A-4138-724A-BCBF-03620BFA7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564" y="2047835"/>
            <a:ext cx="6378494" cy="246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592E067-73B0-234D-9390-4833D14F1AA8}"/>
                  </a:ext>
                </a:extLst>
              </p:cNvPr>
              <p:cNvSpPr txBox="1"/>
              <p:nvPr/>
            </p:nvSpPr>
            <p:spPr>
              <a:xfrm>
                <a:off x="16426075" y="7145337"/>
                <a:ext cx="427200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=2∗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592E067-73B0-234D-9390-4833D14F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075" y="7145337"/>
                <a:ext cx="4272003" cy="861774"/>
              </a:xfrm>
              <a:prstGeom prst="rect">
                <a:avLst/>
              </a:prstGeom>
              <a:blipFill>
                <a:blip r:embed="rId8"/>
                <a:stretch>
                  <a:fillRect l="-1187" r="-4451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B7027AD-C18E-9442-ABAD-133EFD9C1950}"/>
                  </a:ext>
                </a:extLst>
              </p:cNvPr>
              <p:cNvSpPr txBox="1"/>
              <p:nvPr/>
            </p:nvSpPr>
            <p:spPr>
              <a:xfrm>
                <a:off x="12407811" y="4183993"/>
                <a:ext cx="4428520" cy="1777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𝑆𝑖𝑂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B7027AD-C18E-9442-ABAD-133EFD9C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811" y="4183993"/>
                <a:ext cx="4428520" cy="1777090"/>
              </a:xfrm>
              <a:prstGeom prst="rect">
                <a:avLst/>
              </a:prstGeom>
              <a:blipFill>
                <a:blip r:embed="rId9"/>
                <a:stretch>
                  <a:fillRect l="-2857" t="-709" r="-2857"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027DF43-BFF3-BD4E-863E-B15B1F7D2FF0}"/>
              </a:ext>
            </a:extLst>
          </p:cNvPr>
          <p:cNvSpPr/>
          <p:nvPr/>
        </p:nvSpPr>
        <p:spPr>
          <a:xfrm>
            <a:off x="1747205" y="8945625"/>
            <a:ext cx="4910981" cy="18958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0826A-D2A6-964B-95DD-D760B92CFF56}"/>
              </a:ext>
            </a:extLst>
          </p:cNvPr>
          <p:cNvSpPr/>
          <p:nvPr/>
        </p:nvSpPr>
        <p:spPr>
          <a:xfrm>
            <a:off x="1747204" y="8254228"/>
            <a:ext cx="4910981" cy="6702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2ABA053-E7F9-6D4D-8900-F7C446FBD639}"/>
                  </a:ext>
                </a:extLst>
              </p:cNvPr>
              <p:cNvSpPr txBox="1"/>
              <p:nvPr/>
            </p:nvSpPr>
            <p:spPr>
              <a:xfrm>
                <a:off x="2461269" y="11236015"/>
                <a:ext cx="3095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𝑠𝑖𝑜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=80µ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2ABA053-E7F9-6D4D-8900-F7C446FBD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9" y="11236015"/>
                <a:ext cx="3095271" cy="307777"/>
              </a:xfrm>
              <a:prstGeom prst="rect">
                <a:avLst/>
              </a:prstGeom>
              <a:blipFill>
                <a:blip r:embed="rId10"/>
                <a:stretch>
                  <a:fillRect l="-816" r="-2041" b="-2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FB9B01A-0C43-E848-8DAF-2F4E85D119CE}"/>
                  </a:ext>
                </a:extLst>
              </p:cNvPr>
              <p:cNvSpPr txBox="1"/>
              <p:nvPr/>
            </p:nvSpPr>
            <p:spPr>
              <a:xfrm>
                <a:off x="3092205" y="9862856"/>
                <a:ext cx="16322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𝑠𝑖𝑜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=1.5µ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FB9B01A-0C43-E848-8DAF-2F4E85D1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05" y="9862856"/>
                <a:ext cx="1632242" cy="307777"/>
              </a:xfrm>
              <a:prstGeom prst="rect">
                <a:avLst/>
              </a:prstGeom>
              <a:blipFill>
                <a:blip r:embed="rId11"/>
                <a:stretch>
                  <a:fillRect l="-3101" r="-4651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F3F19F9-267E-AE47-ABA5-CFCD19A872E1}"/>
                  </a:ext>
                </a:extLst>
              </p:cNvPr>
              <p:cNvSpPr txBox="1"/>
              <p:nvPr/>
            </p:nvSpPr>
            <p:spPr>
              <a:xfrm>
                <a:off x="3389375" y="8428728"/>
                <a:ext cx="123905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𝐶𝑟</m:t>
                        </m:r>
                      </m:sub>
                    </m:sSub>
                  </m:oMath>
                </a14:m>
                <a:r>
                  <a:rPr lang="fr-FR" sz="2000" dirty="0"/>
                  <a:t>=0.5µm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F3F19F9-267E-AE47-ABA5-CFCD19A8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375" y="8428728"/>
                <a:ext cx="1239057" cy="307777"/>
              </a:xfrm>
              <a:prstGeom prst="rect">
                <a:avLst/>
              </a:prstGeom>
              <a:blipFill>
                <a:blip r:embed="rId12"/>
                <a:stretch>
                  <a:fillRect l="-7071" t="-24000" r="-11111" b="-4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0D0A8C0-58EB-3B4C-AD1B-B5AAA4F7D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835" y="7768174"/>
            <a:ext cx="4267200" cy="283210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5F902FE-747C-9A40-B08E-530B26F3AABE}"/>
              </a:ext>
            </a:extLst>
          </p:cNvPr>
          <p:cNvCxnSpPr/>
          <p:nvPr/>
        </p:nvCxnSpPr>
        <p:spPr>
          <a:xfrm>
            <a:off x="1325445" y="9562499"/>
            <a:ext cx="58708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6693E65-9A0C-5A40-BED1-9886B1BAC03D}"/>
              </a:ext>
            </a:extLst>
          </p:cNvPr>
          <p:cNvCxnSpPr/>
          <p:nvPr/>
        </p:nvCxnSpPr>
        <p:spPr>
          <a:xfrm flipV="1">
            <a:off x="6914971" y="9562499"/>
            <a:ext cx="0" cy="1284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62A4792-56EA-7245-8EFC-47609FA5EBB5}"/>
                  </a:ext>
                </a:extLst>
              </p:cNvPr>
              <p:cNvSpPr txBox="1"/>
              <p:nvPr/>
            </p:nvSpPr>
            <p:spPr>
              <a:xfrm>
                <a:off x="7125487" y="9973854"/>
                <a:ext cx="12413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 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62A4792-56EA-7245-8EFC-47609FA5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87" y="9973854"/>
                <a:ext cx="1241301" cy="307777"/>
              </a:xfrm>
              <a:prstGeom prst="rect">
                <a:avLst/>
              </a:prstGeom>
              <a:blipFill>
                <a:blip r:embed="rId14"/>
                <a:stretch>
                  <a:fillRect l="-4040" t="-8000" r="-3030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4AFF47D-0769-984E-A445-988B2F8FB661}"/>
              </a:ext>
            </a:extLst>
          </p:cNvPr>
          <p:cNvCxnSpPr>
            <a:cxnSpLocks/>
          </p:cNvCxnSpPr>
          <p:nvPr/>
        </p:nvCxnSpPr>
        <p:spPr>
          <a:xfrm flipV="1">
            <a:off x="1665113" y="8282259"/>
            <a:ext cx="0" cy="2664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5C86C2F-9BFB-8247-B7DE-578A4C7964FD}"/>
                  </a:ext>
                </a:extLst>
              </p:cNvPr>
              <p:cNvSpPr txBox="1"/>
              <p:nvPr/>
            </p:nvSpPr>
            <p:spPr>
              <a:xfrm>
                <a:off x="242630" y="9120049"/>
                <a:ext cx="13390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=2µ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5C86C2F-9BFB-8247-B7DE-578A4C79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0" y="9120049"/>
                <a:ext cx="1339085" cy="307777"/>
              </a:xfrm>
              <a:prstGeom prst="rect">
                <a:avLst/>
              </a:prstGeom>
              <a:blipFill>
                <a:blip r:embed="rId15"/>
                <a:stretch>
                  <a:fillRect l="-4717" r="-4717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FF927D-215D-A549-857F-463C53BABD8C}"/>
                  </a:ext>
                </a:extLst>
              </p:cNvPr>
              <p:cNvSpPr/>
              <p:nvPr/>
            </p:nvSpPr>
            <p:spPr>
              <a:xfrm>
                <a:off x="12407811" y="6191230"/>
                <a:ext cx="335886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𝑆𝑖𝑂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FF927D-215D-A549-857F-463C53BAB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811" y="6191230"/>
                <a:ext cx="3358868" cy="954107"/>
              </a:xfrm>
              <a:prstGeom prst="rect">
                <a:avLst/>
              </a:prstGeom>
              <a:blipFill>
                <a:blip r:embed="rId16"/>
                <a:stretch>
                  <a:fillRect l="-752" b="-1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D3D69-9B9D-A348-921F-6026669FE049}"/>
                  </a:ext>
                </a:extLst>
              </p:cNvPr>
              <p:cNvSpPr txBox="1"/>
              <p:nvPr/>
            </p:nvSpPr>
            <p:spPr>
              <a:xfrm>
                <a:off x="16324195" y="8322450"/>
                <a:ext cx="386939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6.7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D3D69-9B9D-A348-921F-6026669FE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95" y="8322450"/>
                <a:ext cx="3869393" cy="861774"/>
              </a:xfrm>
              <a:prstGeom prst="rect">
                <a:avLst/>
              </a:prstGeom>
              <a:blipFill>
                <a:blip r:embed="rId17"/>
                <a:stretch>
                  <a:fillRect l="-5556" r="-2614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A48DF19-3BF2-B34C-B908-E28CB75C306E}"/>
                  </a:ext>
                </a:extLst>
              </p:cNvPr>
              <p:cNvSpPr txBox="1"/>
              <p:nvPr/>
            </p:nvSpPr>
            <p:spPr>
              <a:xfrm>
                <a:off x="16275899" y="9655419"/>
                <a:ext cx="373852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A48DF19-3BF2-B34C-B908-E28CB75C3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899" y="9655419"/>
                <a:ext cx="3738524" cy="861774"/>
              </a:xfrm>
              <a:prstGeom prst="rect">
                <a:avLst/>
              </a:prstGeom>
              <a:blipFill>
                <a:blip r:embed="rId18"/>
                <a:stretch>
                  <a:fillRect l="-5763" r="-3051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0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 animBg="1"/>
      <p:bldP spid="21" grpId="0" animBg="1"/>
      <p:bldP spid="22" grpId="0"/>
      <p:bldP spid="23" grpId="0"/>
      <p:bldP spid="24" grpId="0"/>
      <p:bldP spid="27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97FFD06-10D7-CE41-A322-1F33CF4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 – question 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71D3CA-71EC-6541-AE82-168FF3F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61" y="4783458"/>
            <a:ext cx="3924300" cy="3225800"/>
          </a:xfrm>
          <a:prstGeom prst="rect">
            <a:avLst/>
          </a:prstGeom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FC8FF04B-01DB-DE46-B6EE-5EBE98F9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9896" y="2364526"/>
            <a:ext cx="3055536" cy="137798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Image 8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96639994-69F3-C04A-B31D-619CD7F4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81" y="2316836"/>
            <a:ext cx="3067837" cy="147336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F84644-FD0C-DD44-B6AD-8038FA29F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7701" y="4742895"/>
            <a:ext cx="5212195" cy="305499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53938A-4138-724A-BCBF-03620BFA7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564" y="2047835"/>
            <a:ext cx="6378494" cy="246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592E067-73B0-234D-9390-4833D14F1AA8}"/>
                  </a:ext>
                </a:extLst>
              </p:cNvPr>
              <p:cNvSpPr txBox="1"/>
              <p:nvPr/>
            </p:nvSpPr>
            <p:spPr>
              <a:xfrm>
                <a:off x="16426075" y="7145337"/>
                <a:ext cx="427200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=2∗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592E067-73B0-234D-9390-4833D14F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6075" y="7145337"/>
                <a:ext cx="4272003" cy="861774"/>
              </a:xfrm>
              <a:prstGeom prst="rect">
                <a:avLst/>
              </a:prstGeom>
              <a:blipFill>
                <a:blip r:embed="rId8"/>
                <a:stretch>
                  <a:fillRect l="-1187" r="-4451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B7027AD-C18E-9442-ABAD-133EFD9C1950}"/>
                  </a:ext>
                </a:extLst>
              </p:cNvPr>
              <p:cNvSpPr txBox="1"/>
              <p:nvPr/>
            </p:nvSpPr>
            <p:spPr>
              <a:xfrm>
                <a:off x="12407811" y="4183993"/>
                <a:ext cx="4428520" cy="1777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𝐶𝑟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𝑆𝑖𝑂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B7027AD-C18E-9442-ABAD-133EFD9C1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811" y="4183993"/>
                <a:ext cx="4428520" cy="1777090"/>
              </a:xfrm>
              <a:prstGeom prst="rect">
                <a:avLst/>
              </a:prstGeom>
              <a:blipFill>
                <a:blip r:embed="rId9"/>
                <a:stretch>
                  <a:fillRect l="-2857" t="-709" r="-2857"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027DF43-BFF3-BD4E-863E-B15B1F7D2FF0}"/>
              </a:ext>
            </a:extLst>
          </p:cNvPr>
          <p:cNvSpPr/>
          <p:nvPr/>
        </p:nvSpPr>
        <p:spPr>
          <a:xfrm>
            <a:off x="1747205" y="8945625"/>
            <a:ext cx="4910981" cy="18958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60826A-D2A6-964B-95DD-D760B92CFF56}"/>
              </a:ext>
            </a:extLst>
          </p:cNvPr>
          <p:cNvSpPr/>
          <p:nvPr/>
        </p:nvSpPr>
        <p:spPr>
          <a:xfrm>
            <a:off x="1747204" y="8254228"/>
            <a:ext cx="4910981" cy="6702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2ABA053-E7F9-6D4D-8900-F7C446FBD639}"/>
                  </a:ext>
                </a:extLst>
              </p:cNvPr>
              <p:cNvSpPr txBox="1"/>
              <p:nvPr/>
            </p:nvSpPr>
            <p:spPr>
              <a:xfrm>
                <a:off x="2461269" y="11236015"/>
                <a:ext cx="3095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2∗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𝑠𝑖𝑜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=80µ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2ABA053-E7F9-6D4D-8900-F7C446FBD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69" y="11236015"/>
                <a:ext cx="3095271" cy="307777"/>
              </a:xfrm>
              <a:prstGeom prst="rect">
                <a:avLst/>
              </a:prstGeom>
              <a:blipFill>
                <a:blip r:embed="rId10"/>
                <a:stretch>
                  <a:fillRect l="-816" r="-2041" b="-2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FB9B01A-0C43-E848-8DAF-2F4E85D119CE}"/>
                  </a:ext>
                </a:extLst>
              </p:cNvPr>
              <p:cNvSpPr txBox="1"/>
              <p:nvPr/>
            </p:nvSpPr>
            <p:spPr>
              <a:xfrm>
                <a:off x="3092205" y="9862856"/>
                <a:ext cx="16322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𝑠𝑖𝑜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=1.5µ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6FB9B01A-0C43-E848-8DAF-2F4E85D1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05" y="9862856"/>
                <a:ext cx="1632242" cy="307777"/>
              </a:xfrm>
              <a:prstGeom prst="rect">
                <a:avLst/>
              </a:prstGeom>
              <a:blipFill>
                <a:blip r:embed="rId11"/>
                <a:stretch>
                  <a:fillRect l="-3101" r="-4651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F3F19F9-267E-AE47-ABA5-CFCD19A872E1}"/>
                  </a:ext>
                </a:extLst>
              </p:cNvPr>
              <p:cNvSpPr txBox="1"/>
              <p:nvPr/>
            </p:nvSpPr>
            <p:spPr>
              <a:xfrm>
                <a:off x="3389375" y="8428728"/>
                <a:ext cx="123905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𝐶𝑟</m:t>
                        </m:r>
                      </m:sub>
                    </m:sSub>
                  </m:oMath>
                </a14:m>
                <a:r>
                  <a:rPr lang="fr-FR" sz="2000" dirty="0"/>
                  <a:t>=0.5µm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F3F19F9-267E-AE47-ABA5-CFCD19A8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375" y="8428728"/>
                <a:ext cx="1239057" cy="307777"/>
              </a:xfrm>
              <a:prstGeom prst="rect">
                <a:avLst/>
              </a:prstGeom>
              <a:blipFill>
                <a:blip r:embed="rId12"/>
                <a:stretch>
                  <a:fillRect l="-7071" t="-24000" r="-11111" b="-4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0D0A8C0-58EB-3B4C-AD1B-B5AAA4F7D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835" y="7768174"/>
            <a:ext cx="4267200" cy="283210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5F902FE-747C-9A40-B08E-530B26F3AABE}"/>
              </a:ext>
            </a:extLst>
          </p:cNvPr>
          <p:cNvCxnSpPr/>
          <p:nvPr/>
        </p:nvCxnSpPr>
        <p:spPr>
          <a:xfrm>
            <a:off x="1325445" y="9562499"/>
            <a:ext cx="58708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6693E65-9A0C-5A40-BED1-9886B1BAC03D}"/>
              </a:ext>
            </a:extLst>
          </p:cNvPr>
          <p:cNvCxnSpPr/>
          <p:nvPr/>
        </p:nvCxnSpPr>
        <p:spPr>
          <a:xfrm flipV="1">
            <a:off x="6914971" y="9562499"/>
            <a:ext cx="0" cy="1284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62A4792-56EA-7245-8EFC-47609FA5EBB5}"/>
                  </a:ext>
                </a:extLst>
              </p:cNvPr>
              <p:cNvSpPr txBox="1"/>
              <p:nvPr/>
            </p:nvSpPr>
            <p:spPr>
              <a:xfrm>
                <a:off x="7125487" y="9973854"/>
                <a:ext cx="11838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=1µ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62A4792-56EA-7245-8EFC-47609FA5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87" y="9973854"/>
                <a:ext cx="1183850" cy="307777"/>
              </a:xfrm>
              <a:prstGeom prst="rect">
                <a:avLst/>
              </a:prstGeom>
              <a:blipFill>
                <a:blip r:embed="rId14"/>
                <a:stretch>
                  <a:fillRect l="-4255" r="-5319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4AFF47D-0769-984E-A445-988B2F8FB661}"/>
              </a:ext>
            </a:extLst>
          </p:cNvPr>
          <p:cNvCxnSpPr>
            <a:cxnSpLocks/>
          </p:cNvCxnSpPr>
          <p:nvPr/>
        </p:nvCxnSpPr>
        <p:spPr>
          <a:xfrm flipV="1">
            <a:off x="1665113" y="8282259"/>
            <a:ext cx="0" cy="26645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5C86C2F-9BFB-8247-B7DE-578A4C7964FD}"/>
                  </a:ext>
                </a:extLst>
              </p:cNvPr>
              <p:cNvSpPr txBox="1"/>
              <p:nvPr/>
            </p:nvSpPr>
            <p:spPr>
              <a:xfrm>
                <a:off x="242630" y="9120049"/>
                <a:ext cx="13390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=2µ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25C86C2F-9BFB-8247-B7DE-578A4C796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0" y="9120049"/>
                <a:ext cx="1339085" cy="307777"/>
              </a:xfrm>
              <a:prstGeom prst="rect">
                <a:avLst/>
              </a:prstGeom>
              <a:blipFill>
                <a:blip r:embed="rId15"/>
                <a:stretch>
                  <a:fillRect l="-4717" r="-4717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FF927D-215D-A549-857F-463C53BABD8C}"/>
                  </a:ext>
                </a:extLst>
              </p:cNvPr>
              <p:cNvSpPr/>
              <p:nvPr/>
            </p:nvSpPr>
            <p:spPr>
              <a:xfrm>
                <a:off x="12407811" y="6191230"/>
                <a:ext cx="335886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𝑆𝑖𝑂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FF927D-215D-A549-857F-463C53BAB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811" y="6191230"/>
                <a:ext cx="3358868" cy="954107"/>
              </a:xfrm>
              <a:prstGeom prst="rect">
                <a:avLst/>
              </a:prstGeom>
              <a:blipFill>
                <a:blip r:embed="rId16"/>
                <a:stretch>
                  <a:fillRect l="-752" b="-1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D3D69-9B9D-A348-921F-6026669FE049}"/>
                  </a:ext>
                </a:extLst>
              </p:cNvPr>
              <p:cNvSpPr txBox="1"/>
              <p:nvPr/>
            </p:nvSpPr>
            <p:spPr>
              <a:xfrm>
                <a:off x="16324195" y="8322450"/>
                <a:ext cx="4704365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=6778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D3D69-9B9D-A348-921F-6026669FE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195" y="8322450"/>
                <a:ext cx="4704365" cy="861774"/>
              </a:xfrm>
              <a:prstGeom prst="rect">
                <a:avLst/>
              </a:prstGeom>
              <a:blipFill>
                <a:blip r:embed="rId17"/>
                <a:stretch>
                  <a:fillRect l="-4301" t="-5797" r="-2151" b="-37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A48DF19-3BF2-B34C-B908-E28CB75C306E}"/>
                  </a:ext>
                </a:extLst>
              </p:cNvPr>
              <p:cNvSpPr txBox="1"/>
              <p:nvPr/>
            </p:nvSpPr>
            <p:spPr>
              <a:xfrm>
                <a:off x="16275899" y="9655419"/>
                <a:ext cx="5118517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=18850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EA48DF19-3BF2-B34C-B908-E28CB75C3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899" y="9655419"/>
                <a:ext cx="5118517" cy="861774"/>
              </a:xfrm>
              <a:prstGeom prst="rect">
                <a:avLst/>
              </a:prstGeom>
              <a:blipFill>
                <a:blip r:embed="rId18"/>
                <a:stretch>
                  <a:fillRect l="-3960" t="-5797" r="-1980" b="-37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3375213-88F8-2449-A909-2D394D1ED399}"/>
                  </a:ext>
                </a:extLst>
              </p:cNvPr>
              <p:cNvSpPr txBox="1"/>
              <p:nvPr/>
            </p:nvSpPr>
            <p:spPr>
              <a:xfrm>
                <a:off x="9073798" y="10971196"/>
                <a:ext cx="509928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=53.33µ</m:t>
                      </m:r>
                      <m:sSup>
                        <m:sSup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3375213-88F8-2449-A909-2D394D1ED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798" y="10971196"/>
                <a:ext cx="5099281" cy="861774"/>
              </a:xfrm>
              <a:prstGeom prst="rect">
                <a:avLst/>
              </a:prstGeom>
              <a:blipFill>
                <a:blip r:embed="rId19"/>
                <a:stretch>
                  <a:fillRect l="-2239" r="-498" b="-3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 animBg="1"/>
      <p:bldP spid="21" grpId="0" animBg="1"/>
      <p:bldP spid="22" grpId="0"/>
      <p:bldP spid="23" grpId="0"/>
      <p:bldP spid="24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95570</TotalTime>
  <Words>475</Words>
  <Application>Microsoft Office PowerPoint</Application>
  <PresentationFormat>Custom</PresentationFormat>
  <Paragraphs>74</Paragraphs>
  <Slides>13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HelveticaNeueLT Pro 55 Roman</vt:lpstr>
      <vt:lpstr>Lucida Grande</vt:lpstr>
      <vt:lpstr>Arial</vt:lpstr>
      <vt:lpstr>Arial Narrow</vt:lpstr>
      <vt:lpstr>Calibri</vt:lpstr>
      <vt:lpstr>Cambria Math</vt:lpstr>
      <vt:lpstr>Impact</vt:lpstr>
      <vt:lpstr>Verdana</vt:lpstr>
      <vt:lpstr>Thème Office</vt:lpstr>
      <vt:lpstr>Thermal microactuator Mask Design</vt:lpstr>
      <vt:lpstr>Theory</vt:lpstr>
      <vt:lpstr>Theory</vt:lpstr>
      <vt:lpstr>Theory</vt:lpstr>
      <vt:lpstr>Theory</vt:lpstr>
      <vt:lpstr>Theory</vt:lpstr>
      <vt:lpstr>Theory</vt:lpstr>
      <vt:lpstr>Theory – question 5</vt:lpstr>
      <vt:lpstr>Theory – question 5</vt:lpstr>
      <vt:lpstr>Mask design session</vt:lpstr>
      <vt:lpstr>Mask design session</vt:lpstr>
      <vt:lpstr>Etching simulation</vt:lpstr>
      <vt:lpstr>2nd A1 session – tasks for Thursday Oct 8th 8h</vt:lpstr>
    </vt:vector>
  </TitlesOfParts>
  <Company>EPFL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 Media Training</dc:title>
  <dc:creator>matthieu.ruegg@epfl.ch</dc:creator>
  <cp:keywords>MOOCs, Media Training</cp:keywords>
  <cp:lastModifiedBy>陈翔</cp:lastModifiedBy>
  <cp:revision>1933</cp:revision>
  <cp:lastPrinted>2016-02-03T11:31:29Z</cp:lastPrinted>
  <dcterms:created xsi:type="dcterms:W3CDTF">2011-05-09T14:50:50Z</dcterms:created>
  <dcterms:modified xsi:type="dcterms:W3CDTF">2025-03-14T09:10:42Z</dcterms:modified>
</cp:coreProperties>
</file>